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68"/>
  </p:notesMasterIdLst>
  <p:sldIdLst>
    <p:sldId id="483" r:id="rId2"/>
    <p:sldId id="484" r:id="rId3"/>
    <p:sldId id="485" r:id="rId4"/>
    <p:sldId id="487" r:id="rId5"/>
    <p:sldId id="488" r:id="rId6"/>
    <p:sldId id="489" r:id="rId7"/>
    <p:sldId id="490" r:id="rId8"/>
    <p:sldId id="419" r:id="rId9"/>
    <p:sldId id="418" r:id="rId10"/>
    <p:sldId id="491" r:id="rId11"/>
    <p:sldId id="492" r:id="rId12"/>
    <p:sldId id="493" r:id="rId13"/>
    <p:sldId id="494" r:id="rId14"/>
    <p:sldId id="495" r:id="rId15"/>
    <p:sldId id="496" r:id="rId16"/>
    <p:sldId id="500" r:id="rId17"/>
    <p:sldId id="425" r:id="rId18"/>
    <p:sldId id="398" r:id="rId19"/>
    <p:sldId id="426" r:id="rId20"/>
    <p:sldId id="389" r:id="rId21"/>
    <p:sldId id="382" r:id="rId22"/>
    <p:sldId id="433" r:id="rId23"/>
    <p:sldId id="428" r:id="rId24"/>
    <p:sldId id="427" r:id="rId25"/>
    <p:sldId id="432" r:id="rId26"/>
    <p:sldId id="434" r:id="rId27"/>
    <p:sldId id="463" r:id="rId28"/>
    <p:sldId id="444" r:id="rId29"/>
    <p:sldId id="436" r:id="rId30"/>
    <p:sldId id="435" r:id="rId31"/>
    <p:sldId id="474" r:id="rId32"/>
    <p:sldId id="461" r:id="rId33"/>
    <p:sldId id="356" r:id="rId34"/>
    <p:sldId id="437" r:id="rId35"/>
    <p:sldId id="438" r:id="rId36"/>
    <p:sldId id="446" r:id="rId37"/>
    <p:sldId id="464" r:id="rId38"/>
    <p:sldId id="447" r:id="rId39"/>
    <p:sldId id="439" r:id="rId40"/>
    <p:sldId id="480" r:id="rId41"/>
    <p:sldId id="440" r:id="rId42"/>
    <p:sldId id="451" r:id="rId43"/>
    <p:sldId id="450" r:id="rId44"/>
    <p:sldId id="442" r:id="rId45"/>
    <p:sldId id="452" r:id="rId46"/>
    <p:sldId id="457" r:id="rId47"/>
    <p:sldId id="465" r:id="rId48"/>
    <p:sldId id="458" r:id="rId49"/>
    <p:sldId id="460" r:id="rId50"/>
    <p:sldId id="477" r:id="rId51"/>
    <p:sldId id="478" r:id="rId52"/>
    <p:sldId id="467" r:id="rId53"/>
    <p:sldId id="479" r:id="rId54"/>
    <p:sldId id="501" r:id="rId55"/>
    <p:sldId id="502" r:id="rId56"/>
    <p:sldId id="468" r:id="rId57"/>
    <p:sldId id="469" r:id="rId58"/>
    <p:sldId id="470" r:id="rId59"/>
    <p:sldId id="471" r:id="rId60"/>
    <p:sldId id="506" r:id="rId61"/>
    <p:sldId id="508" r:id="rId62"/>
    <p:sldId id="482" r:id="rId63"/>
    <p:sldId id="509" r:id="rId64"/>
    <p:sldId id="459" r:id="rId65"/>
    <p:sldId id="510" r:id="rId66"/>
    <p:sldId id="381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78" autoAdjust="0"/>
    <p:restoredTop sz="86353" autoAdjust="0"/>
  </p:normalViewPr>
  <p:slideViewPr>
    <p:cSldViewPr>
      <p:cViewPr varScale="1">
        <p:scale>
          <a:sx n="76" d="100"/>
          <a:sy n="76" d="100"/>
        </p:scale>
        <p:origin x="-149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626;&#3629;&#3592;&#3619;\teach%20VIP\IS\IS1%20&#3617;&#3636;.&#3618;%2051-31%20&#3585;.&#3588;.%2054%20INFORMATION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35"/>
  <c:chart>
    <c:autoTitleDeleted val="1"/>
    <c:plotArea>
      <c:layout>
        <c:manualLayout>
          <c:layoutTarget val="inner"/>
          <c:xMode val="edge"/>
          <c:yMode val="edge"/>
          <c:x val="7.6923076923077024E-2"/>
          <c:y val="3.2822757111597406E-2"/>
          <c:w val="0.90858416945373233"/>
          <c:h val="0.7527352297592997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1.3690295757819147E-3"/>
                  <c:y val="-2.334913996568414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1.3690295757819606E-3"/>
                  <c:y val="-2.9186424957105137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3.1487680242984442E-2"/>
                  <c:y val="-2.3349139965684149E-2"/>
                </c:manualLayout>
              </c:layout>
              <c:dLblPos val="r"/>
              <c:showVal val="1"/>
            </c:dLbl>
            <c:dLbl>
              <c:idx val="9"/>
              <c:layout>
                <c:manualLayout>
                  <c:x val="-1.3690295757820361E-3"/>
                  <c:y val="1.1674569982842107E-2"/>
                </c:manualLayout>
              </c:layout>
              <c:dLblPos val="r"/>
              <c:showVal val="1"/>
            </c:dLbl>
            <c:dLbl>
              <c:idx val="10"/>
              <c:layout>
                <c:manualLayout>
                  <c:x val="-2.4642532364074904E-2"/>
                  <c:y val="-2.3349139965684149E-2"/>
                </c:manualLayout>
              </c:layout>
              <c:dLblPos val="r"/>
              <c:showVal val="1"/>
            </c:dLbl>
            <c:dLbl>
              <c:idx val="11"/>
              <c:layout>
                <c:manualLayout>
                  <c:x val="-3.285670981876649E-2"/>
                  <c:y val="2.0430497469974013E-2"/>
                </c:manualLayout>
              </c:layout>
              <c:dLblPos val="r"/>
              <c:showVal val="1"/>
            </c:dLbl>
            <c:dLbl>
              <c:idx val="12"/>
              <c:layout>
                <c:manualLayout>
                  <c:x val="-2.4642532364075011E-2"/>
                  <c:y val="2.9186424957104978E-2"/>
                </c:manualLayout>
              </c:layout>
              <c:dLblPos val="r"/>
              <c:showVal val="1"/>
            </c:dLbl>
            <c:dLbl>
              <c:idx val="13"/>
              <c:layout>
                <c:manualLayout>
                  <c:x val="0"/>
                  <c:y val="-1.1674569982842145E-2"/>
                </c:manualLayout>
              </c:layout>
              <c:dLblPos val="r"/>
              <c:showVal val="1"/>
            </c:dLbl>
            <c:dLbl>
              <c:idx val="14"/>
              <c:layout>
                <c:manualLayout>
                  <c:x val="-2.7380591515639681E-3"/>
                  <c:y val="-2.9186424957105168E-2"/>
                </c:manualLayout>
              </c:layout>
              <c:dLblPos val="r"/>
              <c:showVal val="1"/>
            </c:dLbl>
            <c:dLbl>
              <c:idx val="15"/>
              <c:layout>
                <c:manualLayout>
                  <c:x val="-1.095223660625546E-2"/>
                  <c:y val="2.0430497469973965E-2"/>
                </c:manualLayout>
              </c:layout>
              <c:dLblPos val="r"/>
              <c:showVal val="1"/>
            </c:dLbl>
            <c:dLbl>
              <c:idx val="16"/>
              <c:layout>
                <c:manualLayout>
                  <c:x val="-5.4761183031275832E-3"/>
                  <c:y val="-2.626778246139486E-2"/>
                </c:manualLayout>
              </c:layout>
              <c:dLblPos val="r"/>
              <c:showVal val="1"/>
            </c:dLbl>
            <c:dLbl>
              <c:idx val="17"/>
              <c:layout>
                <c:manualLayout>
                  <c:x val="-6.8451478789096614E-3"/>
                  <c:y val="2.0430497469973965E-2"/>
                </c:manualLayout>
              </c:layout>
              <c:dLblPos val="r"/>
              <c:showVal val="1"/>
            </c:dLbl>
            <c:txPr>
              <a:bodyPr rot="0" vert="horz"/>
              <a:lstStyle/>
              <a:p>
                <a:pPr>
                  <a:defRPr lang="th-TH"/>
                </a:pPr>
                <a:endParaRPr lang="th-TH"/>
              </a:p>
            </c:txPr>
            <c:showVal val="1"/>
          </c:dLbls>
          <c:cat>
            <c:numRef>
              <c:f>Sheet1!$A$2:$A$20</c:f>
              <c:numCache>
                <c:formatCode>General</c:formatCode>
                <c:ptCount val="19"/>
                <c:pt idx="0">
                  <c:v>2540</c:v>
                </c:pt>
                <c:pt idx="1">
                  <c:v>2541</c:v>
                </c:pt>
                <c:pt idx="2">
                  <c:v>2542</c:v>
                </c:pt>
                <c:pt idx="3">
                  <c:v>2543</c:v>
                </c:pt>
                <c:pt idx="4">
                  <c:v>2544</c:v>
                </c:pt>
                <c:pt idx="5">
                  <c:v>2545</c:v>
                </c:pt>
                <c:pt idx="6">
                  <c:v>2546</c:v>
                </c:pt>
                <c:pt idx="7">
                  <c:v>2547</c:v>
                </c:pt>
                <c:pt idx="8">
                  <c:v>2548</c:v>
                </c:pt>
                <c:pt idx="9">
                  <c:v>2549</c:v>
                </c:pt>
                <c:pt idx="10">
                  <c:v>2550</c:v>
                </c:pt>
                <c:pt idx="11">
                  <c:v>2551</c:v>
                </c:pt>
                <c:pt idx="12">
                  <c:v>2552</c:v>
                </c:pt>
                <c:pt idx="13">
                  <c:v>2553</c:v>
                </c:pt>
                <c:pt idx="14">
                  <c:v>2554</c:v>
                </c:pt>
                <c:pt idx="15">
                  <c:v>2555</c:v>
                </c:pt>
                <c:pt idx="16">
                  <c:v>2556</c:v>
                </c:pt>
                <c:pt idx="17">
                  <c:v>2557</c:v>
                </c:pt>
                <c:pt idx="18">
                  <c:v>2558</c:v>
                </c:pt>
              </c:numCache>
            </c:num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238</c:v>
                </c:pt>
                <c:pt idx="1">
                  <c:v>211</c:v>
                </c:pt>
                <c:pt idx="2">
                  <c:v>192</c:v>
                </c:pt>
                <c:pt idx="3">
                  <c:v>189</c:v>
                </c:pt>
                <c:pt idx="4">
                  <c:v>149</c:v>
                </c:pt>
                <c:pt idx="5">
                  <c:v>181</c:v>
                </c:pt>
                <c:pt idx="6">
                  <c:v>195</c:v>
                </c:pt>
                <c:pt idx="7">
                  <c:v>187</c:v>
                </c:pt>
                <c:pt idx="8">
                  <c:v>175</c:v>
                </c:pt>
                <c:pt idx="9">
                  <c:v>194</c:v>
                </c:pt>
                <c:pt idx="10">
                  <c:v>201</c:v>
                </c:pt>
                <c:pt idx="11">
                  <c:v>112</c:v>
                </c:pt>
                <c:pt idx="12">
                  <c:v>143</c:v>
                </c:pt>
                <c:pt idx="13">
                  <c:v>147</c:v>
                </c:pt>
                <c:pt idx="14">
                  <c:v>116</c:v>
                </c:pt>
                <c:pt idx="15">
                  <c:v>111</c:v>
                </c:pt>
                <c:pt idx="16">
                  <c:v>116</c:v>
                </c:pt>
                <c:pt idx="17">
                  <c:v>111</c:v>
                </c:pt>
                <c:pt idx="18">
                  <c:v>148</c:v>
                </c:pt>
              </c:numCache>
            </c:numRef>
          </c:val>
        </c:ser>
        <c:marker val="1"/>
        <c:axId val="157524736"/>
        <c:axId val="157526272"/>
      </c:lineChart>
      <c:catAx>
        <c:axId val="15752473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th-TH"/>
            </a:pPr>
            <a:endParaRPr lang="th-TH"/>
          </a:p>
        </c:txPr>
        <c:crossAx val="157526272"/>
        <c:crosses val="autoZero"/>
        <c:auto val="1"/>
        <c:lblAlgn val="ctr"/>
        <c:lblOffset val="100"/>
      </c:catAx>
      <c:valAx>
        <c:axId val="1575262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th-TH"/>
            </a:pPr>
            <a:endParaRPr lang="th-TH"/>
          </a:p>
        </c:txPr>
        <c:crossAx val="1575247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35"/>
  <c:chart>
    <c:autoTitleDeleted val="1"/>
    <c:plotArea>
      <c:layout>
        <c:manualLayout>
          <c:layoutTarget val="inner"/>
          <c:xMode val="edge"/>
          <c:yMode val="edge"/>
          <c:x val="7.6923076923077024E-2"/>
          <c:y val="3.2822757111597406E-2"/>
          <c:w val="0.90858416945373233"/>
          <c:h val="0.7527352297592997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1.3690295757819147E-3"/>
                  <c:y val="-2.334913996568414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1.3690295757819606E-3"/>
                  <c:y val="-2.9186424957105137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3.1487680242984442E-2"/>
                  <c:y val="-2.3349139965684149E-2"/>
                </c:manualLayout>
              </c:layout>
              <c:dLblPos val="r"/>
              <c:showVal val="1"/>
            </c:dLbl>
            <c:dLbl>
              <c:idx val="9"/>
              <c:layout>
                <c:manualLayout>
                  <c:x val="-1.3690295757820361E-3"/>
                  <c:y val="1.1674569982842107E-2"/>
                </c:manualLayout>
              </c:layout>
              <c:dLblPos val="r"/>
              <c:showVal val="1"/>
            </c:dLbl>
            <c:dLbl>
              <c:idx val="10"/>
              <c:layout>
                <c:manualLayout>
                  <c:x val="-2.4642532364074904E-2"/>
                  <c:y val="-2.3349139965684149E-2"/>
                </c:manualLayout>
              </c:layout>
              <c:dLblPos val="r"/>
              <c:showVal val="1"/>
            </c:dLbl>
            <c:dLbl>
              <c:idx val="11"/>
              <c:layout>
                <c:manualLayout>
                  <c:x val="-3.285670981876649E-2"/>
                  <c:y val="2.0430497469974013E-2"/>
                </c:manualLayout>
              </c:layout>
              <c:dLblPos val="r"/>
              <c:showVal val="1"/>
            </c:dLbl>
            <c:dLbl>
              <c:idx val="12"/>
              <c:layout>
                <c:manualLayout>
                  <c:x val="-2.4642532364075011E-2"/>
                  <c:y val="2.9186424957104978E-2"/>
                </c:manualLayout>
              </c:layout>
              <c:dLblPos val="r"/>
              <c:showVal val="1"/>
            </c:dLbl>
            <c:dLbl>
              <c:idx val="13"/>
              <c:layout>
                <c:manualLayout>
                  <c:x val="0"/>
                  <c:y val="-1.1674569982842145E-2"/>
                </c:manualLayout>
              </c:layout>
              <c:dLblPos val="r"/>
              <c:showVal val="1"/>
            </c:dLbl>
            <c:dLbl>
              <c:idx val="14"/>
              <c:layout>
                <c:manualLayout>
                  <c:x val="-2.7380591515639681E-3"/>
                  <c:y val="-2.9186424957105168E-2"/>
                </c:manualLayout>
              </c:layout>
              <c:dLblPos val="r"/>
              <c:showVal val="1"/>
            </c:dLbl>
            <c:dLbl>
              <c:idx val="15"/>
              <c:layout>
                <c:manualLayout>
                  <c:x val="-1.095223660625546E-2"/>
                  <c:y val="2.0430497469973965E-2"/>
                </c:manualLayout>
              </c:layout>
              <c:dLblPos val="r"/>
              <c:showVal val="1"/>
            </c:dLbl>
            <c:dLbl>
              <c:idx val="16"/>
              <c:layout>
                <c:manualLayout>
                  <c:x val="-5.4761183031275832E-3"/>
                  <c:y val="-2.626778246139486E-2"/>
                </c:manualLayout>
              </c:layout>
              <c:dLblPos val="r"/>
              <c:showVal val="1"/>
            </c:dLbl>
            <c:dLbl>
              <c:idx val="17"/>
              <c:layout>
                <c:manualLayout>
                  <c:x val="-6.8451478789096614E-3"/>
                  <c:y val="2.0430497469973965E-2"/>
                </c:manualLayout>
              </c:layout>
              <c:dLblPos val="r"/>
              <c:showVal val="1"/>
            </c:dLbl>
            <c:txPr>
              <a:bodyPr rot="0" vert="horz"/>
              <a:lstStyle/>
              <a:p>
                <a:pPr>
                  <a:defRPr lang="th-TH"/>
                </a:pPr>
                <a:endParaRPr lang="th-TH"/>
              </a:p>
            </c:txPr>
            <c:showVal val="1"/>
          </c:dLbls>
          <c:cat>
            <c:numRef>
              <c:f>Sheet1!$A$2:$A$20</c:f>
              <c:numCache>
                <c:formatCode>General</c:formatCode>
                <c:ptCount val="19"/>
                <c:pt idx="0">
                  <c:v>2540</c:v>
                </c:pt>
                <c:pt idx="1">
                  <c:v>2541</c:v>
                </c:pt>
                <c:pt idx="2">
                  <c:v>2542</c:v>
                </c:pt>
                <c:pt idx="3">
                  <c:v>2543</c:v>
                </c:pt>
                <c:pt idx="4">
                  <c:v>2544</c:v>
                </c:pt>
                <c:pt idx="5">
                  <c:v>2545</c:v>
                </c:pt>
                <c:pt idx="6">
                  <c:v>2546</c:v>
                </c:pt>
                <c:pt idx="7">
                  <c:v>2547</c:v>
                </c:pt>
                <c:pt idx="8">
                  <c:v>2548</c:v>
                </c:pt>
                <c:pt idx="9">
                  <c:v>2549</c:v>
                </c:pt>
                <c:pt idx="10">
                  <c:v>2550</c:v>
                </c:pt>
                <c:pt idx="11">
                  <c:v>2551</c:v>
                </c:pt>
                <c:pt idx="12">
                  <c:v>2552</c:v>
                </c:pt>
                <c:pt idx="13">
                  <c:v>2553</c:v>
                </c:pt>
                <c:pt idx="14">
                  <c:v>2554</c:v>
                </c:pt>
                <c:pt idx="15">
                  <c:v>2555</c:v>
                </c:pt>
                <c:pt idx="16">
                  <c:v>2556</c:v>
                </c:pt>
                <c:pt idx="17">
                  <c:v>2557</c:v>
                </c:pt>
                <c:pt idx="18">
                  <c:v>2558</c:v>
                </c:pt>
              </c:numCache>
            </c:num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238</c:v>
                </c:pt>
                <c:pt idx="1">
                  <c:v>211</c:v>
                </c:pt>
                <c:pt idx="2">
                  <c:v>192</c:v>
                </c:pt>
                <c:pt idx="3">
                  <c:v>189</c:v>
                </c:pt>
                <c:pt idx="4">
                  <c:v>149</c:v>
                </c:pt>
                <c:pt idx="5">
                  <c:v>181</c:v>
                </c:pt>
                <c:pt idx="6">
                  <c:v>195</c:v>
                </c:pt>
                <c:pt idx="7">
                  <c:v>187</c:v>
                </c:pt>
                <c:pt idx="8">
                  <c:v>175</c:v>
                </c:pt>
                <c:pt idx="9">
                  <c:v>194</c:v>
                </c:pt>
                <c:pt idx="10">
                  <c:v>201</c:v>
                </c:pt>
                <c:pt idx="11">
                  <c:v>112</c:v>
                </c:pt>
                <c:pt idx="12">
                  <c:v>143</c:v>
                </c:pt>
                <c:pt idx="13">
                  <c:v>147</c:v>
                </c:pt>
                <c:pt idx="14">
                  <c:v>116</c:v>
                </c:pt>
                <c:pt idx="15">
                  <c:v>111</c:v>
                </c:pt>
                <c:pt idx="16">
                  <c:v>116</c:v>
                </c:pt>
                <c:pt idx="17">
                  <c:v>111</c:v>
                </c:pt>
                <c:pt idx="18">
                  <c:v>148</c:v>
                </c:pt>
              </c:numCache>
            </c:numRef>
          </c:val>
        </c:ser>
        <c:marker val="1"/>
        <c:axId val="158774016"/>
        <c:axId val="158775552"/>
      </c:lineChart>
      <c:catAx>
        <c:axId val="15877401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th-TH"/>
            </a:pPr>
            <a:endParaRPr lang="th-TH"/>
          </a:p>
        </c:txPr>
        <c:crossAx val="158775552"/>
        <c:crosses val="autoZero"/>
        <c:auto val="1"/>
        <c:lblAlgn val="ctr"/>
        <c:lblOffset val="100"/>
      </c:catAx>
      <c:valAx>
        <c:axId val="15877555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th-TH"/>
            </a:pPr>
            <a:endParaRPr lang="th-TH"/>
          </a:p>
        </c:txPr>
        <c:crossAx val="1587740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lang="th-TH"/>
                </a:pPr>
                <a:endParaRPr lang="th-TH"/>
              </a:p>
            </c:txPr>
            <c:showVal val="1"/>
          </c:dLbls>
          <c:cat>
            <c:strRef>
              <c:f>Sheet1!$B$1:$C$1</c:f>
              <c:strCache>
                <c:ptCount val="2"/>
                <c:pt idx="0">
                  <c:v>ผู้ขับขี่</c:v>
                </c:pt>
                <c:pt idx="1">
                  <c:v>คนซ้อน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60.17</c:v>
                </c:pt>
                <c:pt idx="1">
                  <c:v>3.63</c:v>
                </c:pt>
              </c:numCache>
            </c:numRef>
          </c:val>
        </c:ser>
        <c:dLbls>
          <c:showVal val="1"/>
        </c:dLbls>
        <c:gapWidth val="75"/>
        <c:axId val="151849600"/>
        <c:axId val="151945600"/>
      </c:barChart>
      <c:catAx>
        <c:axId val="15184960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51945600"/>
        <c:crosses val="autoZero"/>
        <c:auto val="1"/>
        <c:lblAlgn val="ctr"/>
        <c:lblOffset val="100"/>
      </c:catAx>
      <c:valAx>
        <c:axId val="1519456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518496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percentStacked"/>
        <c:ser>
          <c:idx val="0"/>
          <c:order val="0"/>
          <c:tx>
            <c:strRef>
              <c:f>BASELINE!$P$6</c:f>
              <c:strCache>
                <c:ptCount val="1"/>
                <c:pt idx="0">
                  <c:v>drunk</c:v>
                </c:pt>
              </c:strCache>
            </c:strRef>
          </c:tx>
          <c:cat>
            <c:strRef>
              <c:f>BASELINE!$O$7:$O$9</c:f>
              <c:strCache>
                <c:ptCount val="3"/>
                <c:pt idx="0">
                  <c:v>เมือง</c:v>
                </c:pt>
                <c:pt idx="1">
                  <c:v>กะทู้</c:v>
                </c:pt>
                <c:pt idx="2">
                  <c:v>ถลาง</c:v>
                </c:pt>
              </c:strCache>
            </c:strRef>
          </c:cat>
          <c:val>
            <c:numRef>
              <c:f>BASELINE!$P$7:$P$9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BASELINE!$Q$6</c:f>
              <c:strCache>
                <c:ptCount val="1"/>
                <c:pt idx="0">
                  <c:v>no drunk</c:v>
                </c:pt>
              </c:strCache>
            </c:strRef>
          </c:tx>
          <c:cat>
            <c:strRef>
              <c:f>BASELINE!$O$7:$O$9</c:f>
              <c:strCache>
                <c:ptCount val="3"/>
                <c:pt idx="0">
                  <c:v>เมือง</c:v>
                </c:pt>
                <c:pt idx="1">
                  <c:v>กะทู้</c:v>
                </c:pt>
                <c:pt idx="2">
                  <c:v>ถลาง</c:v>
                </c:pt>
              </c:strCache>
            </c:strRef>
          </c:cat>
          <c:val>
            <c:numRef>
              <c:f>BASELINE!$Q$7:$Q$9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</c:ser>
        <c:overlap val="100"/>
        <c:axId val="153548672"/>
        <c:axId val="153550208"/>
      </c:barChart>
      <c:catAx>
        <c:axId val="15354867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53550208"/>
        <c:crosses val="autoZero"/>
        <c:auto val="1"/>
        <c:lblAlgn val="ctr"/>
        <c:lblOffset val="100"/>
      </c:catAx>
      <c:valAx>
        <c:axId val="153550208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535486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1B4FB-3383-4B37-AF77-F245D4D64C62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F5C78-781D-4406-914E-4C257901D6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706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ศูนย์อำนวยการความปลอดภัยทางถนน (</a:t>
            </a:r>
            <a:r>
              <a:rPr lang="th-TH" sz="18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ศปถ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th-TH" sz="1800" b="1" dirty="0" smtClean="0"/>
              <a:t>สำนักงานเครือข่ายลดอุบัติเหตุ(</a:t>
            </a:r>
            <a:r>
              <a:rPr lang="th-TH" sz="1800" b="1" i="1" dirty="0" err="1" smtClean="0"/>
              <a:t>สคอ</a:t>
            </a:r>
            <a:r>
              <a:rPr lang="th-TH" sz="1800" b="1" dirty="0" smtClean="0"/>
              <a:t>.) </a:t>
            </a:r>
            <a:endParaRPr lang="th-TH" sz="1800" b="1" dirty="0" smtClean="0">
              <a:solidFill>
                <a:srgbClr val="003399"/>
              </a:solidFill>
              <a:latin typeface="Calibri" pitchFamily="34" charset="0"/>
              <a:cs typeface="Browallia New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CCEF-B08C-47ED-B051-91D64C70446C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2854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28 ธ.ค.54 ร่วมกิจกรรมรณรงค์ขับขี่ปลอดภัยเส้นทางถนนสีขาว(ห้าแยก-รา</a:t>
            </a:r>
            <a:r>
              <a:rPr lang="th-TH" dirty="0" err="1" smtClean="0"/>
              <a:t>ไวย์</a:t>
            </a:r>
            <a:r>
              <a:rPr lang="th-TH" dirty="0" smtClean="0"/>
              <a:t>) ถนนต้นแบบด้านความปลอดภัยทางถนน ณ โรงเรียนเมือง </a:t>
            </a:r>
            <a:r>
              <a:rPr lang="th-TH" dirty="0" err="1" smtClean="0"/>
              <a:t>อบจ.</a:t>
            </a:r>
            <a:r>
              <a:rPr lang="th-TH" dirty="0" smtClean="0"/>
              <a:t>ภูเก็ต</a:t>
            </a:r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CCEF-B08C-47ED-B051-91D64C70446C}" type="slidenum">
              <a:rPr lang="th-TH" smtClean="0"/>
              <a:pPr/>
              <a:t>30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4F39D-2D3D-4436-B0D1-93928392F94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508787"/>
            <a:ext cx="849694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411015"/>
            <a:ext cx="849694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14694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F301B6-6C48-4AF0-B6FA-B46B1101A6C1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D82A8AE-803D-4BC9-B4D6-F19FBC4D3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3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#3626;&#3634;&#3608;&#3634;&#3619;&#3603;&#3626;&#3640;&#3586;%20&#3650;&#3621;&#3650;&#3585;&#3657;&amp;source=images&amp;cd=&amp;cad=rja&amp;docid=YBR6t48l_HVo8M&amp;tbnid=70S-diHTyTS41M:&amp;ved=0CAUQjRw&amp;url=http://www.taradplaza.com/product/1552040&amp;ei=NnudUbvsEMaTrge1wYHwCg&amp;bvm=bv.46865395,d.bmk&amp;psig=AFQjCNHh5_xJWz7_JxkDKsDnnTVSG1-8ZA&amp;ust=1369361555213673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google.com/url?sa=i&amp;rct=j&amp;q=&#3605;&#3635;&#3623;&#3592;%20&#3650;&#3621;&#3650;&#3585;&#3657;&amp;source=images&amp;cd=&amp;cad=rja&amp;docid=gnlu7o1N23C7qM&amp;tbnid=XYh-yymZRHxPpM:&amp;ved=0CAUQjRw&amp;url=http://board.postjung.com/543452.html&amp;ei=5HqdUcyrLYONrQfGkYDgAw&amp;bvm=bv.46865395,d.bmk&amp;psig=AFQjCNH_LLEvjcC7jOZ7BqJ0Pm3jdDwTcg&amp;ust=136936149679848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dreads.com/photo/author/5810891.Mahatma_Gandhi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&#3611;&#3619;&#3632;&#3594;&#3640;&#3617;+&#3626;&#3629;&#3592;&#3619;+&amp;source=images&amp;cd=&amp;cad=rja&amp;docid=I90-RA3X06jC5M&amp;tbnid=hzIBKkNOHtXagM:&amp;ved=0CAUQjRw&amp;url=http://www.disaster.go.th/dpm/index.php?option=com_content&amp;task=view&amp;id=24491&amp;Itemid=257&amp;ei=36-gUZGtLtGzrAer9YHYBg&amp;bvm=bv.47008514,d.bmk&amp;psig=AFQjCNG__stSsTw9RzNyrBWtlSZFu1qrrA&amp;ust=1369571625128550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&#3611;&#3619;&#3632;&#3594;&#3640;&#3617;+&#3626;&#3629;&#3592;&#3619;+&amp;source=images&amp;cd=&amp;cad=rja&amp;docid=pIDwO099qUOzhM&amp;tbnid=XFLXoPiC5GeWFM:&amp;ved=0CAUQjRw&amp;url=http://www.rd1677.com/branch.php?id=88000&amp;ei=wK-gUfeQMY7SrQeZ2IGADA&amp;bvm=bv.47008514,d.bmk&amp;psig=AFQjCNG__stSsTw9RzNyrBWtlSZFu1qrrA&amp;ust=1369571625128550" TargetMode="External"/><Relationship Id="rId11" Type="http://schemas.openxmlformats.org/officeDocument/2006/relationships/image" Target="../media/image62.jpeg"/><Relationship Id="rId5" Type="http://schemas.openxmlformats.org/officeDocument/2006/relationships/image" Target="../media/image59.png"/><Relationship Id="rId10" Type="http://schemas.openxmlformats.org/officeDocument/2006/relationships/hyperlink" Target="http://www.google.co.th/url?sa=i&amp;rct=j&amp;q=&#3611;&#3619;&#3632;&#3594;&#3640;&#3617;+&#3626;&#3629;&#3592;&#3619;+&amp;source=images&amp;cd=&amp;cad=rja&amp;docid=kB6HN-1qsxNIUM&amp;tbnid=BO6eFy0JxnVwhM:&amp;ved=0CAUQjRw&amp;url=http://news.nipa.co.th/news.action?newsid=38262&amp;ei=kLCgUcPFJsPorQfXg4DIBA&amp;bvm=bv.47008514,d.bmk&amp;psig=AFQjCNG__stSsTw9RzNyrBWtlSZFu1qrrA&amp;ust=1369571625128550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cochrane.org/CD004333/INJ_helmets-are-shown-to-reduce-motorcyclist-head-injury-and-death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.th/url?sa=i&amp;rct=j&amp;q=&#3626;&#3606;&#3636;&#3605;&#3636;+&#3629;&#3640;&#3610;&#3633;&#3605;&#3636;&#3648;&#3627;&#3605;&#3640;+&#3605;&#3634;&#3618;+&#3652;&#3607;&#3618;+&#3626;&#3614;&#3593;&amp;source=images&amp;cd=&amp;cad=rja&amp;docid=TuvVv18-KBPteM&amp;tbnid=9f9rwMxOmMLLsM:&amp;ved=0CAUQjRw&amp;url=http://www.thaiemsinfo.com/autopagev4/show_page.php?topic_id=202&amp;auto_id=9&amp;TopicPk=&amp;ei=sqSgUZK2FcLprAfu4oCwDA&amp;bvm=bv.47008514,d.bmk&amp;psig=AFQjCNF7CjvgMDtLxc6pJp2ZSANIr9wGYw&amp;ust=1369568814684409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post.com/blogs/worldviews/files/2013/06/road-safety-map.jpg" TargetMode="External"/><Relationship Id="rId2" Type="http://schemas.openxmlformats.org/officeDocument/2006/relationships/hyperlink" Target="http://www.washingtonpost.com/max-fisher/2012/10/10/9d0a891e-12e7-11e2-a16b-2c110031514a_pag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829761"/>
          </a:xfrm>
        </p:spPr>
        <p:txBody>
          <a:bodyPr>
            <a:normAutofit/>
          </a:bodyPr>
          <a:lstStyle/>
          <a:p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บทเรียนความร่วมมือระดับจังหวัดและอำเภอ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นพ.วิวัฒน์  </a:t>
            </a:r>
            <a:r>
              <a:rPr lang="th-TH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ศี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ตม</a:t>
            </a:r>
            <a:r>
              <a:rPr lang="th-TH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โนชญ์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รองประธาน สอจร.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swiwat2@yahoo.com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ทำไมเราจึงมาถึงจุดนี้ได้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โครงสร้างการจัดการป้องกันอุบัติเหตุของประเทศ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oup 44"/>
          <p:cNvGrpSpPr/>
          <p:nvPr/>
        </p:nvGrpSpPr>
        <p:grpSpPr>
          <a:xfrm>
            <a:off x="6429420" y="1602320"/>
            <a:ext cx="2031325" cy="2664385"/>
            <a:chOff x="6429420" y="1500174"/>
            <a:chExt cx="2031325" cy="2664385"/>
          </a:xfrm>
        </p:grpSpPr>
        <p:sp>
          <p:nvSpPr>
            <p:cNvPr id="6" name="Wave 5"/>
            <p:cNvSpPr/>
            <p:nvPr/>
          </p:nvSpPr>
          <p:spPr>
            <a:xfrm>
              <a:off x="6858048" y="1500174"/>
              <a:ext cx="1357322" cy="642942"/>
            </a:xfrm>
            <a:prstGeom prst="wav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Wave 4"/>
            <p:cNvSpPr/>
            <p:nvPr/>
          </p:nvSpPr>
          <p:spPr>
            <a:xfrm>
              <a:off x="6715172" y="1643050"/>
              <a:ext cx="1357322" cy="642942"/>
            </a:xfrm>
            <a:prstGeom prst="wav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Wave 3"/>
            <p:cNvSpPr/>
            <p:nvPr/>
          </p:nvSpPr>
          <p:spPr>
            <a:xfrm>
              <a:off x="6572296" y="1785926"/>
              <a:ext cx="1357322" cy="642942"/>
            </a:xfrm>
            <a:prstGeom prst="wav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5 เสาหลัก</a:t>
              </a:r>
              <a:endParaRPr lang="th-TH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29420" y="2571744"/>
              <a:ext cx="2031325" cy="159281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b="1" i="1" dirty="0" smtClean="0">
                  <a:solidFill>
                    <a:schemeClr val="accent1">
                      <a:lumMod val="75000"/>
                    </a:schemeClr>
                  </a:solidFill>
                </a:rPr>
                <a:t>Management</a:t>
              </a:r>
            </a:p>
            <a:p>
              <a:pPr>
                <a:spcBef>
                  <a:spcPts val="1200"/>
                </a:spcBef>
              </a:pPr>
              <a:r>
                <a:rPr lang="en-US" sz="1600" b="1" i="1" dirty="0" smtClean="0">
                  <a:solidFill>
                    <a:schemeClr val="accent2">
                      <a:lumMod val="75000"/>
                    </a:schemeClr>
                  </a:solidFill>
                </a:rPr>
                <a:t>Infrastructure</a:t>
              </a:r>
            </a:p>
            <a:p>
              <a:pPr>
                <a:spcBef>
                  <a:spcPts val="1200"/>
                </a:spcBef>
              </a:pPr>
              <a:r>
                <a:rPr lang="en-US" sz="1600" b="1" i="1" dirty="0" smtClean="0">
                  <a:solidFill>
                    <a:schemeClr val="accent1">
                      <a:lumMod val="75000"/>
                    </a:schemeClr>
                  </a:solidFill>
                </a:rPr>
                <a:t>Safe vehicle</a:t>
              </a:r>
            </a:p>
            <a:p>
              <a:pPr>
                <a:spcBef>
                  <a:spcPts val="1200"/>
                </a:spcBef>
              </a:pPr>
              <a:r>
                <a:rPr lang="en-US" sz="1600" b="1" i="1" dirty="0" smtClean="0">
                  <a:solidFill>
                    <a:schemeClr val="accent2">
                      <a:lumMod val="75000"/>
                    </a:schemeClr>
                  </a:solidFill>
                </a:rPr>
                <a:t>Safe driver</a:t>
              </a:r>
            </a:p>
            <a:p>
              <a:pPr>
                <a:spcBef>
                  <a:spcPts val="1200"/>
                </a:spcBef>
              </a:pPr>
              <a:r>
                <a:rPr lang="en-US" sz="1600" b="1" i="1" dirty="0" smtClean="0">
                  <a:solidFill>
                    <a:schemeClr val="accent1">
                      <a:lumMod val="75000"/>
                    </a:schemeClr>
                  </a:solidFill>
                </a:rPr>
                <a:t>Care</a:t>
              </a:r>
              <a:endParaRPr lang="th-TH" sz="16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 36"/>
          <p:cNvGrpSpPr/>
          <p:nvPr/>
        </p:nvGrpSpPr>
        <p:grpSpPr>
          <a:xfrm>
            <a:off x="6860464" y="2611783"/>
            <a:ext cx="1142180" cy="2189011"/>
            <a:chOff x="6288928" y="2509637"/>
            <a:chExt cx="1142180" cy="2577889"/>
          </a:xfrm>
        </p:grpSpPr>
        <p:cxnSp>
          <p:nvCxnSpPr>
            <p:cNvPr id="33" name="Straight Arrow Connector 32"/>
            <p:cNvCxnSpPr/>
            <p:nvPr/>
          </p:nvCxnSpPr>
          <p:spPr>
            <a:xfrm rot="5400000">
              <a:off x="5003838" y="3795521"/>
              <a:ext cx="2571768" cy="1588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5411388" y="3794727"/>
              <a:ext cx="2571768" cy="1588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5787240" y="3800848"/>
              <a:ext cx="2571768" cy="1588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6144430" y="3800848"/>
              <a:ext cx="2571768" cy="1588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857224" y="3102518"/>
            <a:ext cx="4572000" cy="18158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WHO 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ประเมิน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5 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มาตรการในการแก้ปัญหา พบว่าประเทศไทยสอบตก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4 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ใน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5 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Group 50"/>
          <p:cNvGrpSpPr/>
          <p:nvPr/>
        </p:nvGrpSpPr>
        <p:grpSpPr>
          <a:xfrm>
            <a:off x="4047150" y="1459444"/>
            <a:ext cx="1882172" cy="1384995"/>
            <a:chOff x="3832836" y="1500174"/>
            <a:chExt cx="1882172" cy="1384995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0" name="Group 49"/>
            <p:cNvGrpSpPr/>
            <p:nvPr/>
          </p:nvGrpSpPr>
          <p:grpSpPr>
            <a:xfrm>
              <a:off x="3832836" y="1500174"/>
              <a:ext cx="1524982" cy="1384995"/>
              <a:chOff x="3832836" y="1500174"/>
              <a:chExt cx="1524982" cy="1384995"/>
            </a:xfrm>
            <a:grpFill/>
          </p:grpSpPr>
          <p:grpSp>
            <p:nvGrpSpPr>
              <p:cNvPr id="11" name="Group 26"/>
              <p:cNvGrpSpPr/>
              <p:nvPr/>
            </p:nvGrpSpPr>
            <p:grpSpPr>
              <a:xfrm>
                <a:off x="3832836" y="1644737"/>
                <a:ext cx="314156" cy="1204903"/>
                <a:chOff x="3832836" y="1644737"/>
                <a:chExt cx="314156" cy="1204903"/>
              </a:xfrm>
              <a:grpFill/>
            </p:grpSpPr>
            <p:pic>
              <p:nvPicPr>
                <p:cNvPr id="68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832836" y="1644737"/>
                  <a:ext cx="314156" cy="266694"/>
                </a:xfrm>
                <a:prstGeom prst="rect">
                  <a:avLst/>
                </a:prstGeom>
                <a:grp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9" name="Picture 14" descr="http://board.postjung.com/data/543/543452-topic-ix-39.jpg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57620" y="1938345"/>
                  <a:ext cx="285751" cy="293604"/>
                </a:xfrm>
                <a:prstGeom prst="rect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70" name="Picture 16" descr="http://logothailand.tarad.com/img-lib/spd_20080422150847_b.jpg">
                  <a:hlinkClick r:id="rId6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857619" y="2278348"/>
                  <a:ext cx="285752" cy="285752"/>
                </a:xfrm>
                <a:prstGeom prst="rect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71" name="Picture 19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857620" y="2573431"/>
                  <a:ext cx="283789" cy="276209"/>
                </a:xfrm>
                <a:prstGeom prst="rect">
                  <a:avLst/>
                </a:prstGeom>
                <a:grp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67" name="TextBox 66"/>
              <p:cNvSpPr txBox="1"/>
              <p:nvPr/>
            </p:nvSpPr>
            <p:spPr>
              <a:xfrm>
                <a:off x="4286248" y="1500174"/>
                <a:ext cx="1071570" cy="1384995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1400" b="1" dirty="0" err="1" smtClean="0">
                    <a:solidFill>
                      <a:srgbClr val="C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นปถ.</a:t>
                </a:r>
                <a:endParaRPr lang="th-TH" sz="1400" b="1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r>
                  <a:rPr lang="th-TH" sz="1400" b="1" dirty="0" err="1" smtClean="0">
                    <a:solidFill>
                      <a:srgbClr val="C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ศปถ.</a:t>
                </a:r>
                <a:endParaRPr lang="th-TH" sz="1400" b="1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r>
                  <a:rPr lang="th-TH" sz="1400" b="1" dirty="0" err="1" smtClean="0">
                    <a:solidFill>
                      <a:srgbClr val="C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ตร.</a:t>
                </a:r>
                <a:endParaRPr lang="th-TH" sz="1400" b="1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r>
                  <a:rPr lang="th-TH" sz="1400" b="1" dirty="0" smtClean="0">
                    <a:solidFill>
                      <a:srgbClr val="C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คม.</a:t>
                </a:r>
              </a:p>
              <a:p>
                <a:r>
                  <a:rPr lang="th-TH" sz="1400" b="1" dirty="0" err="1" smtClean="0">
                    <a:solidFill>
                      <a:srgbClr val="C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สธ.</a:t>
                </a:r>
                <a:endParaRPr lang="th-TH" sz="1400" b="1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r>
                  <a:rPr lang="th-TH" sz="1400" b="1" dirty="0" smtClean="0">
                    <a:solidFill>
                      <a:srgbClr val="C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ฯลฯ</a:t>
                </a:r>
                <a:endParaRPr lang="th-TH" sz="1400" b="1" dirty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2" name="Group 48"/>
            <p:cNvGrpSpPr/>
            <p:nvPr/>
          </p:nvGrpSpPr>
          <p:grpSpPr>
            <a:xfrm>
              <a:off x="4929190" y="1643050"/>
              <a:ext cx="785818" cy="785818"/>
              <a:chOff x="4929190" y="1643050"/>
              <a:chExt cx="785818" cy="785818"/>
            </a:xfrm>
            <a:grpFill/>
          </p:grpSpPr>
          <p:cxnSp>
            <p:nvCxnSpPr>
              <p:cNvPr id="62" name="Straight Arrow Connector 61"/>
              <p:cNvCxnSpPr/>
              <p:nvPr/>
            </p:nvCxnSpPr>
            <p:spPr>
              <a:xfrm>
                <a:off x="4929190" y="1643050"/>
                <a:ext cx="785818" cy="1588"/>
              </a:xfrm>
              <a:prstGeom prst="straightConnector1">
                <a:avLst/>
              </a:prstGeom>
              <a:grpFill/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4929190" y="1855776"/>
                <a:ext cx="785818" cy="1588"/>
              </a:xfrm>
              <a:prstGeom prst="straightConnector1">
                <a:avLst/>
              </a:prstGeom>
              <a:grpFill/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4929190" y="2141528"/>
                <a:ext cx="785818" cy="1588"/>
              </a:xfrm>
              <a:prstGeom prst="straightConnector1">
                <a:avLst/>
              </a:prstGeom>
              <a:grpFill/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4929190" y="2427280"/>
                <a:ext cx="785818" cy="1588"/>
              </a:xfrm>
              <a:prstGeom prst="straightConnector1">
                <a:avLst/>
              </a:prstGeom>
              <a:grpFill/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2" name="Straight Arrow Connector 71"/>
          <p:cNvCxnSpPr/>
          <p:nvPr/>
        </p:nvCxnSpPr>
        <p:spPr>
          <a:xfrm>
            <a:off x="5143504" y="2600864"/>
            <a:ext cx="785818" cy="1588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500826" y="4888468"/>
            <a:ext cx="150019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สอบตก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01024" y="4888468"/>
            <a:ext cx="71438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ผ่าน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3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talung.gimyong.com/index.php?action=dlattach;topic=383650.0;attach=1697193;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455295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คำบรรยายภาพแบบเมฆ 3"/>
          <p:cNvSpPr/>
          <p:nvPr/>
        </p:nvSpPr>
        <p:spPr>
          <a:xfrm>
            <a:off x="6286500" y="2209800"/>
            <a:ext cx="2362200" cy="1447800"/>
          </a:xfrm>
          <a:prstGeom prst="cloudCallout">
            <a:avLst>
              <a:gd name="adj1" fmla="val -44293"/>
              <a:gd name="adj2" fmla="val 76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ร่างรัฐธรรมนูญ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คำบรรยายภาพแบบเมฆ 4"/>
          <p:cNvSpPr/>
          <p:nvPr/>
        </p:nvSpPr>
        <p:spPr>
          <a:xfrm>
            <a:off x="450273" y="2261755"/>
            <a:ext cx="1524000" cy="1219200"/>
          </a:xfrm>
          <a:prstGeom prst="cloudCallout">
            <a:avLst>
              <a:gd name="adj1" fmla="val 43453"/>
              <a:gd name="adj2" fmla="val 69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ภัยแล้ง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คำบรรยายภาพแบบเมฆ 5"/>
          <p:cNvSpPr/>
          <p:nvPr/>
        </p:nvSpPr>
        <p:spPr>
          <a:xfrm>
            <a:off x="3124200" y="824345"/>
            <a:ext cx="2819400" cy="2057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ปัญหาทุจริต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คำบรรยายภาพแบบเมฆ 6"/>
          <p:cNvSpPr/>
          <p:nvPr/>
        </p:nvSpPr>
        <p:spPr>
          <a:xfrm>
            <a:off x="304800" y="3505200"/>
            <a:ext cx="1600200" cy="1143000"/>
          </a:xfrm>
          <a:prstGeom prst="cloudCallout">
            <a:avLst>
              <a:gd name="adj1" fmla="val 113366"/>
              <a:gd name="adj2" fmla="val 100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คืนความสุข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คำบรรยายภาพแบบเมฆ 7"/>
          <p:cNvSpPr/>
          <p:nvPr/>
        </p:nvSpPr>
        <p:spPr>
          <a:xfrm>
            <a:off x="1752600" y="446809"/>
            <a:ext cx="1981200" cy="1333500"/>
          </a:xfrm>
          <a:prstGeom prst="cloudCallout">
            <a:avLst>
              <a:gd name="adj1" fmla="val 23922"/>
              <a:gd name="adj2" fmla="val 154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ความขัดแย้ง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คำบรรยายภาพแบบเมฆ 8"/>
          <p:cNvSpPr/>
          <p:nvPr/>
        </p:nvSpPr>
        <p:spPr>
          <a:xfrm>
            <a:off x="6019800" y="595745"/>
            <a:ext cx="2895600" cy="1600200"/>
          </a:xfrm>
          <a:prstGeom prst="cloudCallout">
            <a:avLst>
              <a:gd name="adj1" fmla="val -97197"/>
              <a:gd name="adj2" fmla="val 103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เขตการค้าเสรี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คำบรรยายภาพแบบเมฆ 9"/>
          <p:cNvSpPr/>
          <p:nvPr/>
        </p:nvSpPr>
        <p:spPr>
          <a:xfrm>
            <a:off x="-34636" y="949036"/>
            <a:ext cx="2133600" cy="1295400"/>
          </a:xfrm>
          <a:prstGeom prst="cloudCallout">
            <a:avLst>
              <a:gd name="adj1" fmla="val 75271"/>
              <a:gd name="adj2" fmla="val 1234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ราคาผลผลิตการเกษตร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คำบรรยายภาพแบบเมฆ 10"/>
          <p:cNvSpPr/>
          <p:nvPr/>
        </p:nvSpPr>
        <p:spPr>
          <a:xfrm>
            <a:off x="6457950" y="4076700"/>
            <a:ext cx="2190750" cy="1714500"/>
          </a:xfrm>
          <a:prstGeom prst="cloudCallout">
            <a:avLst>
              <a:gd name="adj1" fmla="val -120600"/>
              <a:gd name="adj2" fmla="val 49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ปัญหาเศรษฐกิจ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คำบรรยายภาพแบบเมฆ 11"/>
          <p:cNvSpPr/>
          <p:nvPr/>
        </p:nvSpPr>
        <p:spPr>
          <a:xfrm>
            <a:off x="110836" y="4620491"/>
            <a:ext cx="1794164" cy="914400"/>
          </a:xfrm>
          <a:prstGeom prst="cloudCallout">
            <a:avLst>
              <a:gd name="adj1" fmla="val 77236"/>
              <a:gd name="adj2" fmla="val 80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ไฟใต้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คำบรรยายภาพแบบเมฆ 12"/>
          <p:cNvSpPr/>
          <p:nvPr/>
        </p:nvSpPr>
        <p:spPr>
          <a:xfrm>
            <a:off x="5257800" y="1524000"/>
            <a:ext cx="2057400" cy="1333500"/>
          </a:xfrm>
          <a:prstGeom prst="cloudCallout">
            <a:avLst>
              <a:gd name="adj1" fmla="val -39823"/>
              <a:gd name="adj2" fmla="val 73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คดีสงฆ์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คำบรรยายภาพแบบเมฆ 13"/>
          <p:cNvSpPr/>
          <p:nvPr/>
        </p:nvSpPr>
        <p:spPr>
          <a:xfrm>
            <a:off x="1364673" y="1610591"/>
            <a:ext cx="2362200" cy="1499755"/>
          </a:xfrm>
          <a:prstGeom prst="cloudCallout">
            <a:avLst>
              <a:gd name="adj1" fmla="val 55438"/>
              <a:gd name="adj2" fmla="val 66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แต่งตั้ง 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ตร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คำบรรยายภาพแบบเมฆ 14"/>
          <p:cNvSpPr/>
          <p:nvPr/>
        </p:nvSpPr>
        <p:spPr>
          <a:xfrm>
            <a:off x="4181475" y="2261755"/>
            <a:ext cx="1647825" cy="16244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ปฏิรูป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คำบรรยายภาพแบบเมฆ 15"/>
          <p:cNvSpPr/>
          <p:nvPr/>
        </p:nvSpPr>
        <p:spPr>
          <a:xfrm>
            <a:off x="1600200" y="3200400"/>
            <a:ext cx="1905000" cy="876300"/>
          </a:xfrm>
          <a:prstGeom prst="cloudCallout">
            <a:avLst>
              <a:gd name="adj1" fmla="val 23531"/>
              <a:gd name="adj2" fmla="val 846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ต่างชาติกดดัน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คำบรรยายภาพแบบเมฆ 16"/>
          <p:cNvSpPr/>
          <p:nvPr/>
        </p:nvSpPr>
        <p:spPr>
          <a:xfrm>
            <a:off x="5715000" y="3276600"/>
            <a:ext cx="1838325" cy="1066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ปฏิรูปการศึกษา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คำบรรยายภาพแบบเมฆ 17"/>
          <p:cNvSpPr/>
          <p:nvPr/>
        </p:nvSpPr>
        <p:spPr>
          <a:xfrm>
            <a:off x="1600200" y="4076700"/>
            <a:ext cx="1981200" cy="952500"/>
          </a:xfrm>
          <a:prstGeom prst="cloudCallout">
            <a:avLst>
              <a:gd name="adj1" fmla="val 35111"/>
              <a:gd name="adj2" fmla="val 668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ยาเสพติด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คำบรรยายภาพแบบเมฆ 18"/>
          <p:cNvSpPr/>
          <p:nvPr/>
        </p:nvSpPr>
        <p:spPr>
          <a:xfrm>
            <a:off x="6286500" y="5791200"/>
            <a:ext cx="2171700" cy="914400"/>
          </a:xfrm>
          <a:prstGeom prst="cloudCallout">
            <a:avLst>
              <a:gd name="adj1" fmla="val -84629"/>
              <a:gd name="adj2" fmla="val -814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ประชามติ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คำบรรยายภาพแบบเมฆ 19"/>
          <p:cNvSpPr/>
          <p:nvPr/>
        </p:nvSpPr>
        <p:spPr>
          <a:xfrm>
            <a:off x="1201882" y="4872038"/>
            <a:ext cx="2379518" cy="919162"/>
          </a:xfrm>
          <a:prstGeom prst="cloudCallout">
            <a:avLst>
              <a:gd name="adj1" fmla="val 22253"/>
              <a:gd name="adj2" fmla="val 715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ค้ามนุษย์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คำบรรยายภาพแบบเมฆ 20"/>
          <p:cNvSpPr/>
          <p:nvPr/>
        </p:nvSpPr>
        <p:spPr>
          <a:xfrm>
            <a:off x="5257800" y="4267200"/>
            <a:ext cx="1376362" cy="914400"/>
          </a:xfrm>
          <a:prstGeom prst="cloudCallout">
            <a:avLst>
              <a:gd name="adj1" fmla="val -55058"/>
              <a:gd name="adj2" fmla="val 59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ค่าแรง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คำบรรยายภาพแบบเมฆ 21"/>
          <p:cNvSpPr/>
          <p:nvPr/>
        </p:nvSpPr>
        <p:spPr>
          <a:xfrm>
            <a:off x="505691" y="5604164"/>
            <a:ext cx="2514600" cy="762000"/>
          </a:xfrm>
          <a:prstGeom prst="cloudCallout">
            <a:avLst>
              <a:gd name="adj1" fmla="val 59608"/>
              <a:gd name="adj2" fmla="val 352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AEC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คำบรรยายภาพแบบเมฆ 22"/>
          <p:cNvSpPr/>
          <p:nvPr/>
        </p:nvSpPr>
        <p:spPr>
          <a:xfrm>
            <a:off x="5105400" y="5095009"/>
            <a:ext cx="2057400" cy="1018309"/>
          </a:xfrm>
          <a:prstGeom prst="cloudCallout">
            <a:avLst>
              <a:gd name="adj1" fmla="val -84271"/>
              <a:gd name="adj2" fmla="val 298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การขนส่งระบบราง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คำบรรยายภาพแบบเมฆ 23"/>
          <p:cNvSpPr/>
          <p:nvPr/>
        </p:nvSpPr>
        <p:spPr>
          <a:xfrm>
            <a:off x="2743200" y="2616777"/>
            <a:ext cx="2085109" cy="1269423"/>
          </a:xfrm>
          <a:prstGeom prst="cloudCallout">
            <a:avLst>
              <a:gd name="adj1" fmla="val 17705"/>
              <a:gd name="adj2" fmla="val 60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ปฏิรูปเกษตร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คำบรรยายภาพแบบเมฆ 24"/>
          <p:cNvSpPr/>
          <p:nvPr/>
        </p:nvSpPr>
        <p:spPr>
          <a:xfrm>
            <a:off x="7086600" y="3429000"/>
            <a:ext cx="1752600" cy="803564"/>
          </a:xfrm>
          <a:prstGeom prst="cloudCallout">
            <a:avLst>
              <a:gd name="adj1" fmla="val -57987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แท็กซี่มิเตอร์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คำบรรยายภาพแบบเมฆ 25"/>
          <p:cNvSpPr/>
          <p:nvPr/>
        </p:nvSpPr>
        <p:spPr>
          <a:xfrm>
            <a:off x="4533900" y="3708688"/>
            <a:ext cx="1181100" cy="844262"/>
          </a:xfrm>
          <a:prstGeom prst="cloudCallout">
            <a:avLst>
              <a:gd name="adj1" fmla="val -43120"/>
              <a:gd name="adj2" fmla="val 789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ปฏิรูปที่ดิน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คำบรรยายภาพแบบเมฆ 26"/>
          <p:cNvSpPr/>
          <p:nvPr/>
        </p:nvSpPr>
        <p:spPr>
          <a:xfrm>
            <a:off x="3020291" y="3505200"/>
            <a:ext cx="1780309" cy="14287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ค่านิยม 12 ประการ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12" descr="http://4.bp.blogspot.com/-AQLL-yUFBIY/VRYcteEbLeI/AAAAAAAABsc/STyV-N6O_Gg/s1600/BKQKpJhBdRpUtlXJFffNsLefatOZayuJsOnC4QtR62Bm40DW0SU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5283755" cy="297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loud Callout 28"/>
          <p:cNvSpPr/>
          <p:nvPr/>
        </p:nvSpPr>
        <p:spPr>
          <a:xfrm>
            <a:off x="1676400" y="5791200"/>
            <a:ext cx="2590800" cy="838200"/>
          </a:xfrm>
          <a:prstGeom prst="cloudCallout">
            <a:avLst>
              <a:gd name="adj1" fmla="val 43410"/>
              <a:gd name="adj2" fmla="val -709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ปรับทัศนคติ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64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022" name="Picture 6" descr="https://daily.rabbitstatic.com/wp-content/uploads/2014/07/%E0%B8%88%E0%B8%B1%E0%B8%9A%E0%B8%88%E0%B8%A3%E0%B8%B4%E0%B8%87%E0%B8%AB%E0%B9%89%E0%B8%B2%E0%B8%88%E0%B8%AD%E0%B8%A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50273"/>
            <a:ext cx="3048000" cy="2707725"/>
          </a:xfrm>
          <a:prstGeom prst="rect">
            <a:avLst/>
          </a:prstGeom>
          <a:noFill/>
        </p:spPr>
      </p:pic>
      <p:pic>
        <p:nvPicPr>
          <p:cNvPr id="86024" name="Picture 8" descr="http://ewt.prd.go.th/ewt/radiomukdahan/images/article/news2436/n20130411165311_36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1" y="4678788"/>
            <a:ext cx="3276600" cy="2179211"/>
          </a:xfrm>
          <a:prstGeom prst="rect">
            <a:avLst/>
          </a:prstGeom>
          <a:noFill/>
        </p:spPr>
      </p:pic>
      <p:pic>
        <p:nvPicPr>
          <p:cNvPr id="86026" name="Picture 10" descr="http://www.salalai.go.th/album/picture/b_0280714_1533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4655" y="4876800"/>
            <a:ext cx="3519345" cy="1981200"/>
          </a:xfrm>
          <a:prstGeom prst="rect">
            <a:avLst/>
          </a:prstGeom>
          <a:noFill/>
        </p:spPr>
      </p:pic>
      <p:pic>
        <p:nvPicPr>
          <p:cNvPr id="86028" name="Picture 12" descr="http://www.manager.co.th/asp-bin/Image.aspx?ID=29489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0400" y="2286000"/>
            <a:ext cx="3403600" cy="2552700"/>
          </a:xfrm>
          <a:prstGeom prst="rect">
            <a:avLst/>
          </a:prstGeom>
          <a:noFill/>
        </p:spPr>
      </p:pic>
      <p:pic>
        <p:nvPicPr>
          <p:cNvPr id="86030" name="Picture 14" descr="http://thaisaeree.com/home/images/stories/28_dec/saft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2334" y="1"/>
            <a:ext cx="3451666" cy="2590800"/>
          </a:xfrm>
          <a:prstGeom prst="rect">
            <a:avLst/>
          </a:prstGeom>
          <a:noFill/>
        </p:spPr>
      </p:pic>
      <p:pic>
        <p:nvPicPr>
          <p:cNvPr id="86032" name="Picture 16" descr="http://www.cmskynews.com/wp-content/uploads/2014/04/10150784_600783679990214_8431021241231248602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010025" cy="2676525"/>
          </a:xfrm>
          <a:prstGeom prst="rect">
            <a:avLst/>
          </a:prstGeom>
          <a:noFill/>
        </p:spPr>
      </p:pic>
      <p:pic>
        <p:nvPicPr>
          <p:cNvPr id="86018" name="Picture 2" descr="http://www.patrolnews.net/wp-content/uploads/2012/12/116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2341477"/>
            <a:ext cx="2819399" cy="2116224"/>
          </a:xfrm>
          <a:prstGeom prst="rect">
            <a:avLst/>
          </a:prstGeom>
          <a:noFill/>
        </p:spPr>
      </p:pic>
      <p:pic>
        <p:nvPicPr>
          <p:cNvPr id="86020" name="Picture 4" descr="http://www.andamanguide.com/img_upload/local_news/big/1a5567bc4df23dc710b3e672ff5709e6aa1da9dd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7000" y="2514600"/>
            <a:ext cx="3581400" cy="2671163"/>
          </a:xfrm>
          <a:prstGeom prst="rect">
            <a:avLst/>
          </a:prstGeom>
          <a:noFill/>
        </p:spPr>
      </p:pic>
      <p:pic>
        <p:nvPicPr>
          <p:cNvPr id="86034" name="Picture 18" descr="http://ewt.prd.go.th/ewt/radiomukdahan/images/article/news2436/n20130411165300_3628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4600" y="1295400"/>
            <a:ext cx="3429000" cy="2280570"/>
          </a:xfrm>
          <a:prstGeom prst="rect">
            <a:avLst/>
          </a:prstGeom>
          <a:noFill/>
        </p:spPr>
      </p:pic>
      <p:pic>
        <p:nvPicPr>
          <p:cNvPr id="86036" name="Picture 20" descr="http://www.lannastopdrink.com/wp-content/uploads/2014/12/lampangbike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1" y="0"/>
            <a:ext cx="3657599" cy="1772329"/>
          </a:xfrm>
          <a:prstGeom prst="rect">
            <a:avLst/>
          </a:prstGeom>
          <a:noFill/>
        </p:spPr>
      </p:pic>
      <p:pic>
        <p:nvPicPr>
          <p:cNvPr id="86038" name="Picture 22" descr="http://pr.prd.go.th/nan/images/article/news1841/n20131225144423_3950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48400" y="1524000"/>
            <a:ext cx="2895600" cy="1925815"/>
          </a:xfrm>
          <a:prstGeom prst="rect">
            <a:avLst/>
          </a:prstGeom>
          <a:noFill/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609600" y="2895600"/>
            <a:ext cx="8229600" cy="152400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ขณะที่หน่วยงานในพื้นที่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พอใจกับการรณรงค์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35699"/>
            <a:ext cx="4038600" cy="281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70039"/>
            <a:ext cx="4038600" cy="274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คนไทยสวมหมวกเพียง </a:t>
            </a:r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50 ,</a:t>
            </a:r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80408"/>
            <a:ext cx="4038600" cy="272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60</a:t>
            </a:r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% </a:t>
            </a:r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ของคนเจ็บและตายเมา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55607"/>
            <a:ext cx="4038600" cy="270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36207"/>
            <a:ext cx="4038600" cy="27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6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0699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3600" b="1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การแก้ปัญหากับแนวคิดสามเหลี่ยมเขยื้อนภูเขา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สามเหลี่ยมหน้าจั่ว 4"/>
          <p:cNvSpPr/>
          <p:nvPr/>
        </p:nvSpPr>
        <p:spPr>
          <a:xfrm>
            <a:off x="3810000" y="2438400"/>
            <a:ext cx="3309937" cy="2801095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วงรี 6"/>
          <p:cNvSpPr/>
          <p:nvPr/>
        </p:nvSpPr>
        <p:spPr>
          <a:xfrm>
            <a:off x="4071937" y="2358182"/>
            <a:ext cx="2633662" cy="105251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ภาครัฐและการเมือง</a:t>
            </a:r>
            <a:endParaRPr lang="th-TH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2700337" y="4553695"/>
            <a:ext cx="2252662" cy="10921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ภาคประชาสังคม</a:t>
            </a:r>
            <a:endParaRPr lang="en-US" sz="1400" b="1" dirty="0" smtClean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ชุมชน องค์กรภาคประชาชน </a:t>
            </a:r>
            <a:r>
              <a:rPr lang="en-US" sz="14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NGOs</a:t>
            </a:r>
            <a:endParaRPr lang="th-TH" sz="1400" b="1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6510337" y="4415583"/>
            <a:ext cx="2286000" cy="13096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ภาควิชาการ</a:t>
            </a:r>
            <a:endParaRPr lang="en-US" sz="2000" b="1" dirty="0" smtClean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จัดการ</a:t>
            </a:r>
            <a:r>
              <a:rPr lang="th-TH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ความรู้และข้อมูล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0537" y="409649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สามเหลี่ยมเขยื้อนภูเขา</a:t>
            </a:r>
            <a:endParaRPr lang="th-TH" sz="1800" b="1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Curved Up Arrow 10"/>
          <p:cNvSpPr/>
          <p:nvPr/>
        </p:nvSpPr>
        <p:spPr>
          <a:xfrm rot="14485428">
            <a:off x="6418321" y="3531558"/>
            <a:ext cx="1414554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Curved Left Arrow 11"/>
          <p:cNvSpPr/>
          <p:nvPr/>
        </p:nvSpPr>
        <p:spPr>
          <a:xfrm rot="5400000">
            <a:off x="5234174" y="4858878"/>
            <a:ext cx="476385" cy="173406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6168182"/>
            <a:ext cx="207170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สื่อสารสาธารณะ</a:t>
            </a:r>
            <a:endParaRPr lang="th-TH" sz="2000" b="1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04800" y="1676400"/>
            <a:ext cx="3657600" cy="2538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ประเวศ วะสี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สามเหลี่ยมเขยื้อนภูเขา หมายถึง การจัดการความรู้เพื่อเคลื่อนสิ่งยากโดย การจัดการให้มีการสร้างความรู้ และการเรียนรู้ร่วมกันในการปฏิบัติ”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746" name="Picture 2" descr="http://t2.gstatic.com/images?q=tbn:ANd9GcQyTGHdzShsTR-KJVdD5wjLl3smxvtZBlYuTPHCiTTzPvIhQSZG7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500570"/>
            <a:ext cx="1457843" cy="219074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858016" y="2786058"/>
            <a:ext cx="207170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สื่อสารสาธารณะ</a:t>
            </a:r>
            <a:endParaRPr lang="th-TH" sz="2000" b="1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3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เรารู้ว่าการจัดการจากส่วนกลางมีข้อจำกัด อำเภอ ชุมชน ท้องถิ่นคือคำตอบ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92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08646"/>
            <a:ext cx="4038600" cy="22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2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03417"/>
            <a:ext cx="4038600" cy="228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82482" y="1481138"/>
            <a:ext cx="637903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เรารู้ว่าการแก้ไขปัจจัยเสี่ยงต่างๆได้ผลไม่เท่ากัน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เราควรทำอย่างไรดี?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bcdn-sphotos-e-a.akamaihd.net/hphotos-ak-xap1/v/t1.0-9/157021_10200836018727237_1656443939_n.jpg?oh=5a53059eeac229a3a42446f3fe611dab&amp;oe=56066239&amp;__gda__=1442505825_6b2b751c8e60737744e97934b1da5d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724819"/>
            <a:ext cx="4038600" cy="4038600"/>
          </a:xfrm>
          <a:prstGeom prst="rect">
            <a:avLst/>
          </a:prstGeom>
          <a:noFill/>
        </p:spPr>
      </p:pic>
      <p:pic>
        <p:nvPicPr>
          <p:cNvPr id="24580" name="Picture 4" descr="http://static.thaivisa.com/forum/uploads/monthly_12_2014/post-53467-0-17129900-14184358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9745" y="1481138"/>
            <a:ext cx="3395510" cy="452596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Molly Anne Baily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18" name="Picture 2" descr="http://www.thephuketnews.com/photo/listing/2015/1449811227_1-o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600200"/>
            <a:ext cx="7753282" cy="4219576"/>
          </a:xfrm>
          <a:prstGeom prst="rect">
            <a:avLst/>
          </a:prstGeom>
          <a:noFill/>
        </p:spPr>
      </p:pic>
      <p:pic>
        <p:nvPicPr>
          <p:cNvPr id="9" name="Picture 4" descr="http://www.thephuketnews.com/photo/listing/2015/1449809762_3985-or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524000"/>
            <a:ext cx="8158860" cy="4597204"/>
          </a:xfrm>
          <a:prstGeom prst="rect">
            <a:avLst/>
          </a:prstGeom>
          <a:noFill/>
        </p:spPr>
      </p:pic>
      <p:pic>
        <p:nvPicPr>
          <p:cNvPr id="6" name="Picture 2" descr="https://fbcdn-sphotos-g-a.akamaihd.net/hphotos-ak-xpa1/v/t1.0-9/10850204_509034729238233_416803198422301308_n.jpg?oh=b19ed90620d8f03ba21c5f7e0d9d43ed&amp;oe=55CE1DCE&amp;__gda__=1442608627_9b782dd17c86cd70f94b1276b47ced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228600"/>
            <a:ext cx="4108245" cy="63509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90800" y="6211669"/>
            <a:ext cx="44958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ทุกชีวิตมีเรื่องราว</a:t>
            </a:r>
            <a:endParaRPr lang="th-TH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ตั้งคำถามให้ชัด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เราทำเรื่องนี้ไปทำไม?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What do you believe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42875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“Be the change that you wish to see in the world.” 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Mahatma Gandhi">
            <a:hlinkClick r:id="rId2" tooltip="Mahatma Gandhi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071942"/>
            <a:ext cx="1491722" cy="18049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43504" y="4786322"/>
            <a:ext cx="2375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Mahatma Gandhi</a:t>
            </a:r>
            <a:endParaRPr lang="th-TH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Candy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Lightner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แม่ของลูกอายุ 13 ที่เป็นเหยื่อเสียชีวิตจากเมาแล้วขับรณรงค์จนนำสู่การออกกฎหมายอย่างเข้มงวด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ในปี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1980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คนเล็กๆผู้เปลี่ยนโลก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5298" name="Picture 2" descr="http://wikigag.com/wp-content/uploads/2014/04/ap810226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15364"/>
            <a:ext cx="4038600" cy="1657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64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คนเหล่านี้ล้วนมี ศรัทธาเป็นผู้นำทางในพละ 5 </a:t>
            </a:r>
            <a:r>
              <a:rPr lang="th-TH" sz="40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(ศรัทธา ปัญญา วิริยะ สมาธิ สติ)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93892" name="Picture 4" descr="http://www.bloggang.com/data/silhouette/picture/11551973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038600"/>
            <a:ext cx="2534115" cy="2593508"/>
          </a:xfrm>
          <a:prstGeom prst="rect">
            <a:avLst/>
          </a:prstGeom>
          <a:noFill/>
        </p:spPr>
      </p:pic>
      <p:pic>
        <p:nvPicPr>
          <p:cNvPr id="293894" name="Picture 6" descr="http://www.oknation.net/blog/home/blog_data/36/4036/images/E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4038600"/>
            <a:ext cx="1867589" cy="2593508"/>
          </a:xfrm>
          <a:prstGeom prst="rect">
            <a:avLst/>
          </a:prstGeom>
          <a:noFill/>
        </p:spPr>
      </p:pic>
      <p:pic>
        <p:nvPicPr>
          <p:cNvPr id="293896" name="Picture 8" descr="http://pe2.s1sf.com/sp/0/rp/r/w700/ya0xa0m1w0/aHR0cDovL3BlMi5zMXNmLmNvbS9zcC8wL3VkLzQzLzIxODk3My9tYXkzLmpwZw==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038600"/>
            <a:ext cx="1729005" cy="2593508"/>
          </a:xfrm>
          <a:prstGeom prst="rect">
            <a:avLst/>
          </a:prstGeom>
          <a:noFill/>
        </p:spPr>
      </p:pic>
      <p:pic>
        <p:nvPicPr>
          <p:cNvPr id="293898" name="Picture 10" descr="http://www.oknation.net/blog/home/blog_data/79/40079/images/ghandhi/mahatmagandhi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1752600"/>
            <a:ext cx="2721058" cy="2139360"/>
          </a:xfrm>
          <a:prstGeom prst="rect">
            <a:avLst/>
          </a:prstGeom>
          <a:noFill/>
        </p:spPr>
      </p:pic>
      <p:pic>
        <p:nvPicPr>
          <p:cNvPr id="293900" name="Picture 12" descr="http://sv5.postjung.com/imgcache/data/815/815105-img-1413113251-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1828800"/>
            <a:ext cx="2721058" cy="1955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It is better to light a candle than curse the darkness.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Eleanor Roosevelt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แลกเปลี่ยน</a:t>
            </a:r>
            <a:r>
              <a:rPr lang="th-TH" b="1" dirty="0" err="1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ประสพการณ์</a:t>
            </a:r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ลดอุบัติเหตุภูเก็ต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6"/>
          <p:cNvGraphicFramePr>
            <a:graphicFrameLocks/>
          </p:cNvGraphicFramePr>
          <p:nvPr/>
        </p:nvGraphicFramePr>
        <p:xfrm>
          <a:off x="0" y="920749"/>
          <a:ext cx="9144000" cy="593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1073472" y="1383837"/>
            <a:ext cx="7543800" cy="21336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98776" y="164638"/>
            <a:ext cx="2133600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เริ่มโครงการลดอุบัติเหตุ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5213176" y="571037"/>
            <a:ext cx="304800" cy="8128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65576" y="571038"/>
            <a:ext cx="182880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แก้ไขจุดเสี่ยง 14 จุด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27576" y="977438"/>
            <a:ext cx="18288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หมวกนิรภัย 100 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6660976" y="1383837"/>
            <a:ext cx="304800" cy="8128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5822776" y="977437"/>
            <a:ext cx="304800" cy="812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56376" y="1790237"/>
            <a:ext cx="106012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เมาไม่ขับ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Down Arrow 28"/>
          <p:cNvSpPr/>
          <p:nvPr/>
        </p:nvSpPr>
        <p:spPr>
          <a:xfrm>
            <a:off x="8236272" y="2193633"/>
            <a:ext cx="304800" cy="8128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75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3" name="Rectangle 13"/>
          <p:cNvSpPr>
            <a:spLocks noChangeArrowheads="1"/>
          </p:cNvSpPr>
          <p:nvPr/>
        </p:nvSpPr>
        <p:spPr bwMode="auto">
          <a:xfrm>
            <a:off x="0" y="2971800"/>
            <a:ext cx="3571875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th-TH" sz="2400" b="1" dirty="0">
                <a:solidFill>
                  <a:srgbClr val="663300"/>
                </a:solidFill>
                <a:cs typeface="+mj-cs"/>
              </a:rPr>
              <a:t>	</a:t>
            </a:r>
            <a:r>
              <a:rPr lang="th-TH" sz="2800" b="1" u="sng" dirty="0">
                <a:solidFill>
                  <a:srgbClr val="003300"/>
                </a:solidFill>
                <a:cs typeface="+mj-cs"/>
              </a:rPr>
              <a:t>สุดเสี่ยง</a:t>
            </a:r>
            <a:r>
              <a:rPr lang="th-TH" sz="2800" b="1" dirty="0">
                <a:solidFill>
                  <a:srgbClr val="003300"/>
                </a:solidFill>
                <a:cs typeface="+mj-cs"/>
              </a:rPr>
              <a:t> </a:t>
            </a:r>
            <a:r>
              <a:rPr lang="th-TH" sz="2000" b="1" dirty="0" smtClean="0">
                <a:solidFill>
                  <a:srgbClr val="003300"/>
                </a:solidFill>
                <a:cs typeface="+mj-cs"/>
              </a:rPr>
              <a:t>จัดลำดับ</a:t>
            </a:r>
            <a:r>
              <a:rPr lang="en-US" sz="2000" b="1" dirty="0" smtClean="0">
                <a:solidFill>
                  <a:srgbClr val="003300"/>
                </a:solidFill>
                <a:cs typeface="+mj-cs"/>
              </a:rPr>
              <a:t>	</a:t>
            </a:r>
            <a:r>
              <a:rPr lang="th-TH" sz="2000" b="1" dirty="0" smtClean="0">
                <a:solidFill>
                  <a:srgbClr val="003300"/>
                </a:solidFill>
                <a:cs typeface="+mj-cs"/>
              </a:rPr>
              <a:t>ปัญหา</a:t>
            </a:r>
            <a:r>
              <a:rPr lang="th-TH" sz="2000" b="1" dirty="0">
                <a:solidFill>
                  <a:srgbClr val="003300"/>
                </a:solidFill>
                <a:cs typeface="+mj-cs"/>
              </a:rPr>
              <a:t>ที่ต้องรีบแก้ไข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003300"/>
                </a:solidFill>
                <a:cs typeface="+mj-cs"/>
              </a:rPr>
              <a:t>	</a:t>
            </a:r>
            <a:r>
              <a:rPr lang="th-TH" sz="2000" b="1" dirty="0" smtClean="0">
                <a:solidFill>
                  <a:srgbClr val="003300"/>
                </a:solidFill>
                <a:cs typeface="+mj-cs"/>
              </a:rPr>
              <a:t>จุด</a:t>
            </a:r>
            <a:r>
              <a:rPr lang="th-TH" sz="2000" b="1" dirty="0">
                <a:solidFill>
                  <a:srgbClr val="003300"/>
                </a:solidFill>
                <a:cs typeface="+mj-cs"/>
              </a:rPr>
              <a:t>เสี่ยง</a:t>
            </a:r>
            <a:r>
              <a:rPr lang="th-TH" sz="2000" b="1" dirty="0" smtClean="0">
                <a:solidFill>
                  <a:srgbClr val="003300"/>
                </a:solidFill>
                <a:cs typeface="+mj-cs"/>
              </a:rPr>
              <a:t>,พฤติกรรม</a:t>
            </a:r>
            <a:r>
              <a:rPr lang="en-US" sz="2000" b="1" dirty="0" smtClean="0">
                <a:solidFill>
                  <a:srgbClr val="003300"/>
                </a:solidFill>
                <a:cs typeface="+mj-cs"/>
              </a:rPr>
              <a:t>	</a:t>
            </a:r>
            <a:r>
              <a:rPr lang="th-TH" sz="2000" b="1" dirty="0" smtClean="0">
                <a:solidFill>
                  <a:srgbClr val="003300"/>
                </a:solidFill>
                <a:cs typeface="+mj-cs"/>
              </a:rPr>
              <a:t>เสี่ยง</a:t>
            </a:r>
            <a:r>
              <a:rPr lang="th-TH" sz="2000" b="1" dirty="0">
                <a:solidFill>
                  <a:srgbClr val="003300"/>
                </a:solidFill>
                <a:cs typeface="+mj-cs"/>
              </a:rPr>
              <a:t>,พาหนะเสี่ยง</a:t>
            </a:r>
          </a:p>
        </p:txBody>
      </p:sp>
      <p:sp>
        <p:nvSpPr>
          <p:cNvPr id="19458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เคลื่อนงานด้วย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 </a:t>
            </a:r>
            <a:r>
              <a:rPr lang="th-TH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ส. </a:t>
            </a:r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800600" y="3462338"/>
            <a:ext cx="2535238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th-TH" sz="16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มาตรการ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: </a:t>
            </a:r>
            <a:r>
              <a:rPr lang="th-TH" sz="16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องค์กร - สังคม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b="1" dirty="0">
                <a:solidFill>
                  <a:srgbClr val="CC0000"/>
                </a:solidFill>
                <a:cs typeface="+mj-cs"/>
              </a:rPr>
              <a:t>Enforce Engineering</a:t>
            </a:r>
          </a:p>
          <a:p>
            <a:pPr>
              <a:defRPr/>
            </a:pPr>
            <a:r>
              <a:rPr lang="en-US" sz="1600" b="1" dirty="0">
                <a:solidFill>
                  <a:srgbClr val="CC0000"/>
                </a:solidFill>
                <a:cs typeface="+mj-cs"/>
              </a:rPr>
              <a:t>Education</a:t>
            </a:r>
            <a:endParaRPr lang="th-TH" sz="1600" b="1" dirty="0">
              <a:solidFill>
                <a:srgbClr val="CC0000"/>
              </a:solidFill>
              <a:cs typeface="+mj-cs"/>
            </a:endParaRPr>
          </a:p>
        </p:txBody>
      </p:sp>
      <p:sp>
        <p:nvSpPr>
          <p:cNvPr id="19460" name="Oval 3"/>
          <p:cNvSpPr>
            <a:spLocks noChangeArrowheads="1"/>
          </p:cNvSpPr>
          <p:nvPr/>
        </p:nvSpPr>
        <p:spPr bwMode="auto">
          <a:xfrm>
            <a:off x="5608638" y="2373313"/>
            <a:ext cx="915987" cy="976312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 sz="16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53088" y="2457450"/>
            <a:ext cx="843501" cy="837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th-TH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ngsana New" pitchFamily="18" charset="-34"/>
              </a:rPr>
              <a:t> 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ngsana New" pitchFamily="18" charset="-34"/>
              </a:rPr>
              <a:t>P  </a:t>
            </a:r>
            <a:r>
              <a:rPr lang="th-TH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ngsana New" pitchFamily="18" charset="-34"/>
              </a:rPr>
              <a:t> 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ngsana New" pitchFamily="18" charset="-34"/>
              </a:rPr>
              <a:t>D</a:t>
            </a:r>
            <a:endParaRPr lang="en-US" sz="2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ngsana New" pitchFamily="18" charset="-34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th-TH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ngsana New" pitchFamily="18" charset="-34"/>
              </a:rPr>
              <a:t> 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ngsana New" pitchFamily="18" charset="-34"/>
              </a:rPr>
              <a:t>A </a:t>
            </a:r>
            <a:r>
              <a:rPr lang="th-TH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ngsana New" pitchFamily="18" charset="-34"/>
              </a:rPr>
              <a:t>   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ngsana New" pitchFamily="18" charset="-34"/>
              </a:rPr>
              <a:t>C</a:t>
            </a:r>
            <a:endParaRPr lang="th-TH" sz="2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ngsana New" pitchFamily="18" charset="-34"/>
            </a:endParaRPr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5684838" y="2851150"/>
            <a:ext cx="719137" cy="1588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6"/>
          <p:cNvSpPr>
            <a:spLocks noChangeShapeType="1"/>
          </p:cNvSpPr>
          <p:nvPr/>
        </p:nvSpPr>
        <p:spPr bwMode="auto">
          <a:xfrm>
            <a:off x="6065838" y="2524125"/>
            <a:ext cx="1587" cy="6731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4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0075" y="2357438"/>
            <a:ext cx="8604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AutoShape 8"/>
          <p:cNvSpPr>
            <a:spLocks noChangeArrowheads="1"/>
          </p:cNvSpPr>
          <p:nvPr/>
        </p:nvSpPr>
        <p:spPr bwMode="auto">
          <a:xfrm>
            <a:off x="6697663" y="2449513"/>
            <a:ext cx="584200" cy="7334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/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auto">
          <a:xfrm>
            <a:off x="7478713" y="1992313"/>
            <a:ext cx="1512887" cy="1152525"/>
          </a:xfrm>
          <a:prstGeom prst="irregularSeal2">
            <a:avLst/>
          </a:prstGeom>
          <a:solidFill>
            <a:srgbClr val="FF9933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2800" b="1" dirty="0">
                <a:solidFill>
                  <a:srgbClr val="000000"/>
                </a:solidFill>
                <a:cs typeface="+mj-cs"/>
              </a:rPr>
              <a:t>ผล</a:t>
            </a: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2916238" y="1773238"/>
            <a:ext cx="1800225" cy="31393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th-TH" b="1" dirty="0">
                <a:solidFill>
                  <a:srgbClr val="000000"/>
                </a:solidFill>
                <a:cs typeface="+mj-cs"/>
              </a:rPr>
              <a:t> ภาคี/เครือข่าย</a:t>
            </a:r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3513138" y="4270375"/>
            <a:ext cx="577850" cy="498475"/>
          </a:xfrm>
          <a:prstGeom prst="rect">
            <a:avLst/>
          </a:prstGeom>
          <a:solidFill>
            <a:srgbClr val="FFFF00"/>
          </a:solidFill>
          <a:ln w="57150">
            <a:solidFill>
              <a:srgbClr val="80008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>
                <a:solidFill>
                  <a:srgbClr val="006600"/>
                </a:solidFill>
                <a:cs typeface="Angsana New" pitchFamily="18" charset="-34"/>
              </a:rPr>
              <a:t>K</a:t>
            </a:r>
            <a:endParaRPr lang="th-TH" sz="2400" b="1">
              <a:solidFill>
                <a:srgbClr val="006600"/>
              </a:solidFill>
              <a:cs typeface="Angsana New" pitchFamily="18" charset="-34"/>
            </a:endParaRPr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 flipH="1" flipV="1">
            <a:off x="7969250" y="3127375"/>
            <a:ext cx="0" cy="86360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Rectangle 13"/>
          <p:cNvSpPr>
            <a:spLocks noChangeArrowheads="1"/>
          </p:cNvSpPr>
          <p:nvPr/>
        </p:nvSpPr>
        <p:spPr bwMode="auto">
          <a:xfrm>
            <a:off x="6553201" y="4937915"/>
            <a:ext cx="2362200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th-TH" sz="2800" b="1" u="sng" dirty="0">
                <a:solidFill>
                  <a:srgbClr val="663300"/>
                </a:solidFill>
                <a:latin typeface="Angsana New" pitchFamily="18" charset="-34"/>
                <a:cs typeface="+mj-cs"/>
              </a:rPr>
              <a:t>สารสนเทศ</a:t>
            </a:r>
            <a:r>
              <a:rPr lang="th-TH" sz="2800" b="1" dirty="0">
                <a:solidFill>
                  <a:srgbClr val="663300"/>
                </a:solidFill>
                <a:latin typeface="Angsana New" pitchFamily="18" charset="-34"/>
                <a:cs typeface="+mj-cs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th-TH" sz="2000" b="1" dirty="0">
                <a:solidFill>
                  <a:srgbClr val="663300"/>
                </a:solidFill>
                <a:latin typeface="Angsana New" pitchFamily="18" charset="-34"/>
                <a:cs typeface="+mj-cs"/>
              </a:rPr>
              <a:t>รวบรวม-วิเคราะห์ปัญหา-สาเหตุ</a:t>
            </a:r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 flipH="1" flipV="1">
            <a:off x="4338638" y="4556125"/>
            <a:ext cx="2987675" cy="22225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4059238" y="2533650"/>
            <a:ext cx="304800" cy="476250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th-TH" sz="16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4149725" y="2671763"/>
            <a:ext cx="304800" cy="476250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th-TH" sz="16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4240213" y="2533650"/>
            <a:ext cx="304800" cy="476250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th-TH" sz="16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19475" name="AutoShape 18"/>
          <p:cNvSpPr>
            <a:spLocks noChangeArrowheads="1"/>
          </p:cNvSpPr>
          <p:nvPr/>
        </p:nvSpPr>
        <p:spPr bwMode="auto">
          <a:xfrm>
            <a:off x="7524750" y="4081463"/>
            <a:ext cx="792163" cy="7207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20000"/>
              </a:lnSpc>
            </a:pPr>
            <a:r>
              <a:rPr lang="th-TH" sz="3200" b="1">
                <a:solidFill>
                  <a:srgbClr val="000000"/>
                </a:solidFill>
                <a:cs typeface="Angsana New" pitchFamily="18" charset="-34"/>
              </a:rPr>
              <a:t>ข้อมูล</a:t>
            </a:r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V="1">
            <a:off x="3787775" y="3000375"/>
            <a:ext cx="1588" cy="113030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AutoShape 20"/>
          <p:cNvSpPr>
            <a:spLocks noChangeArrowheads="1"/>
          </p:cNvSpPr>
          <p:nvPr/>
        </p:nvSpPr>
        <p:spPr bwMode="auto">
          <a:xfrm>
            <a:off x="4646613" y="2476500"/>
            <a:ext cx="762000" cy="7334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/>
          </a:p>
        </p:txBody>
      </p:sp>
      <p:sp>
        <p:nvSpPr>
          <p:cNvPr id="19478" name="Oval 23"/>
          <p:cNvSpPr>
            <a:spLocks noChangeArrowheads="1"/>
          </p:cNvSpPr>
          <p:nvPr/>
        </p:nvSpPr>
        <p:spPr bwMode="auto">
          <a:xfrm>
            <a:off x="2463800" y="4913313"/>
            <a:ext cx="504825" cy="503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40000"/>
              </a:lnSpc>
            </a:pPr>
            <a:r>
              <a:rPr lang="en-US" sz="3200" b="1">
                <a:solidFill>
                  <a:srgbClr val="000000"/>
                </a:solidFill>
                <a:cs typeface="Angsana New" pitchFamily="18" charset="-34"/>
              </a:rPr>
              <a:t>2</a:t>
            </a:r>
            <a:endParaRPr lang="th-TH" sz="32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19479" name="Rectangle 24"/>
          <p:cNvSpPr>
            <a:spLocks noChangeArrowheads="1"/>
          </p:cNvSpPr>
          <p:nvPr/>
        </p:nvSpPr>
        <p:spPr bwMode="auto">
          <a:xfrm>
            <a:off x="2590800" y="4876800"/>
            <a:ext cx="3733800" cy="10341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>
              <a:lnSpc>
                <a:spcPct val="90000"/>
              </a:lnSpc>
            </a:pPr>
            <a:r>
              <a:rPr lang="th-TH" sz="2400" b="1" dirty="0">
                <a:solidFill>
                  <a:srgbClr val="003366"/>
                </a:solidFill>
                <a:cs typeface="+mj-cs"/>
              </a:rPr>
              <a:t>     </a:t>
            </a:r>
            <a:r>
              <a:rPr lang="th-TH" sz="2800" b="1" u="sng" dirty="0" err="1">
                <a:solidFill>
                  <a:srgbClr val="003366"/>
                </a:solidFill>
                <a:cs typeface="+mj-cs"/>
              </a:rPr>
              <a:t>สห</a:t>
            </a:r>
            <a:r>
              <a:rPr lang="th-TH" sz="2800" b="1" u="sng" dirty="0">
                <a:solidFill>
                  <a:srgbClr val="003366"/>
                </a:solidFill>
                <a:cs typeface="+mj-cs"/>
              </a:rPr>
              <a:t>สาขา</a:t>
            </a:r>
            <a:r>
              <a:rPr lang="th-TH" sz="2000" b="1" dirty="0">
                <a:solidFill>
                  <a:srgbClr val="003366"/>
                </a:solidFill>
                <a:cs typeface="+mj-cs"/>
              </a:rPr>
              <a:t>(แกนนำ)</a:t>
            </a:r>
          </a:p>
          <a:p>
            <a:pPr marL="742950" indent="-742950">
              <a:lnSpc>
                <a:spcPct val="90000"/>
              </a:lnSpc>
            </a:pPr>
            <a:r>
              <a:rPr lang="en-US" sz="2000" b="1" dirty="0" smtClean="0">
                <a:solidFill>
                  <a:srgbClr val="003366"/>
                </a:solidFill>
                <a:ea typeface="Tahoma" pitchFamily="34" charset="0"/>
                <a:cs typeface="+mj-cs"/>
              </a:rPr>
              <a:t>	</a:t>
            </a:r>
            <a:r>
              <a:rPr lang="th-TH" sz="2000" b="1" dirty="0" smtClean="0">
                <a:solidFill>
                  <a:srgbClr val="003366"/>
                </a:solidFill>
                <a:ea typeface="Tahoma" pitchFamily="34" charset="0"/>
                <a:cs typeface="+mj-cs"/>
              </a:rPr>
              <a:t>ช่วยกัน</a:t>
            </a:r>
            <a:r>
              <a:rPr lang="th-TH" sz="2000" b="1" dirty="0">
                <a:solidFill>
                  <a:srgbClr val="003366"/>
                </a:solidFill>
                <a:ea typeface="Tahoma" pitchFamily="34" charset="0"/>
                <a:cs typeface="+mj-cs"/>
              </a:rPr>
              <a:t>วิเคราะห์และผลักดันแก้ไขปัญหา</a:t>
            </a:r>
          </a:p>
        </p:txBody>
      </p:sp>
      <p:sp>
        <p:nvSpPr>
          <p:cNvPr id="19480" name="Oval 25"/>
          <p:cNvSpPr>
            <a:spLocks noChangeArrowheads="1"/>
          </p:cNvSpPr>
          <p:nvPr/>
        </p:nvSpPr>
        <p:spPr bwMode="auto">
          <a:xfrm>
            <a:off x="304800" y="1295400"/>
            <a:ext cx="504825" cy="503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0000"/>
                </a:solidFill>
                <a:cs typeface="Angsana New" pitchFamily="18" charset="-34"/>
              </a:rPr>
              <a:t>4</a:t>
            </a:r>
            <a:endParaRPr lang="th-TH" sz="32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838200" y="1143000"/>
            <a:ext cx="2455863" cy="9725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th-TH" sz="2800" b="1" u="sng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ส่วนร่วม</a:t>
            </a:r>
            <a:endParaRPr lang="th-TH" sz="2400" b="1" u="sng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  <a:p>
            <a:pPr>
              <a:lnSpc>
                <a:spcPct val="80000"/>
              </a:lnSpc>
              <a:defRPr/>
            </a:pPr>
            <a:r>
              <a:rPr lang="th-TH" sz="2000" b="1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กับ</a:t>
            </a: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ชุมชนและผู้เกี่ยวข้อง</a:t>
            </a:r>
          </a:p>
        </p:txBody>
      </p:sp>
      <p:sp>
        <p:nvSpPr>
          <p:cNvPr id="19482" name="Oval 27"/>
          <p:cNvSpPr>
            <a:spLocks noChangeArrowheads="1"/>
          </p:cNvSpPr>
          <p:nvPr/>
        </p:nvSpPr>
        <p:spPr bwMode="auto">
          <a:xfrm>
            <a:off x="304800" y="2743200"/>
            <a:ext cx="504825" cy="503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0000"/>
                </a:solidFill>
                <a:cs typeface="Angsana New" pitchFamily="18" charset="-34"/>
              </a:rPr>
              <a:t>3</a:t>
            </a:r>
            <a:endParaRPr lang="th-TH" sz="3200" b="1" dirty="0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19484" name="Rectangle 30"/>
          <p:cNvSpPr>
            <a:spLocks noChangeArrowheads="1"/>
          </p:cNvSpPr>
          <p:nvPr/>
        </p:nvSpPr>
        <p:spPr bwMode="auto">
          <a:xfrm>
            <a:off x="5486400" y="1071563"/>
            <a:ext cx="28194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th-TH" sz="10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   </a:t>
            </a:r>
            <a:r>
              <a:rPr lang="th-TH" sz="2800" b="1" u="sng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สุดคุ้ม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 </a:t>
            </a:r>
            <a:r>
              <a:rPr lang="th-TH" sz="20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เลือกมาตรการที่ได้ผลจริง คุ้มค่า</a:t>
            </a:r>
            <a:endParaRPr lang="th-TH" sz="1200" b="1" dirty="0">
              <a:solidFill>
                <a:schemeClr val="accent3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9485" name="Oval 27"/>
          <p:cNvSpPr>
            <a:spLocks noChangeArrowheads="1"/>
          </p:cNvSpPr>
          <p:nvPr/>
        </p:nvSpPr>
        <p:spPr bwMode="auto">
          <a:xfrm>
            <a:off x="5027613" y="1162050"/>
            <a:ext cx="504825" cy="503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0000"/>
                </a:solidFill>
                <a:cs typeface="Angsana New" pitchFamily="18" charset="-34"/>
              </a:rPr>
              <a:t>5</a:t>
            </a:r>
            <a:endParaRPr lang="th-TH" sz="3200" b="1" dirty="0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32144" y="6400799"/>
            <a:ext cx="6146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chemeClr val="accent3">
                    <a:lumMod val="85000"/>
                  </a:schemeClr>
                </a:solidFill>
                <a:latin typeface="+mj-lt"/>
                <a:cs typeface="+mj-cs"/>
              </a:rPr>
              <a:t>ที่มา</a:t>
            </a:r>
            <a:r>
              <a:rPr lang="en-US" sz="1400" b="1" dirty="0">
                <a:solidFill>
                  <a:schemeClr val="accent3">
                    <a:lumMod val="85000"/>
                  </a:schemeClr>
                </a:solidFill>
                <a:latin typeface="+mj-lt"/>
                <a:cs typeface="+mj-cs"/>
              </a:rPr>
              <a:t>:</a:t>
            </a:r>
            <a:r>
              <a:rPr lang="th-TH" sz="1400" b="1" dirty="0" err="1">
                <a:solidFill>
                  <a:schemeClr val="accent3">
                    <a:lumMod val="85000"/>
                  </a:schemeClr>
                </a:solidFill>
                <a:latin typeface="+mj-lt"/>
                <a:cs typeface="+mj-cs"/>
              </a:rPr>
              <a:t>นพ.ธ</a:t>
            </a:r>
            <a:r>
              <a:rPr lang="th-TH" sz="1400" b="1" dirty="0">
                <a:solidFill>
                  <a:schemeClr val="accent3">
                    <a:lumMod val="85000"/>
                  </a:schemeClr>
                </a:solidFill>
                <a:latin typeface="+mj-lt"/>
                <a:cs typeface="+mj-cs"/>
              </a:rPr>
              <a:t>นะพงศ์  </a:t>
            </a:r>
            <a:r>
              <a:rPr lang="th-TH" sz="1400" b="1" dirty="0" err="1">
                <a:solidFill>
                  <a:schemeClr val="accent3">
                    <a:lumMod val="85000"/>
                  </a:schemeClr>
                </a:solidFill>
                <a:latin typeface="+mj-lt"/>
                <a:cs typeface="+mj-cs"/>
              </a:rPr>
              <a:t>จินวงษ์</a:t>
            </a:r>
            <a:r>
              <a:rPr lang="th-TH" sz="1400" b="1" dirty="0">
                <a:solidFill>
                  <a:schemeClr val="accent3">
                    <a:lumMod val="85000"/>
                  </a:schemeClr>
                </a:solidFill>
                <a:latin typeface="+mj-lt"/>
                <a:cs typeface="+mj-cs"/>
              </a:rPr>
              <a:t> ศูนย์วิชาการเพื่อความปลอดภัยทางถนน(</a:t>
            </a:r>
            <a:r>
              <a:rPr lang="th-TH" sz="1400" b="1" dirty="0" err="1">
                <a:solidFill>
                  <a:schemeClr val="accent3">
                    <a:lumMod val="85000"/>
                  </a:schemeClr>
                </a:solidFill>
                <a:latin typeface="+mj-lt"/>
                <a:cs typeface="+mj-cs"/>
              </a:rPr>
              <a:t>ศวปถ</a:t>
            </a:r>
            <a:r>
              <a:rPr lang="th-TH" sz="1400" b="1" dirty="0">
                <a:solidFill>
                  <a:schemeClr val="accent3">
                    <a:lumMod val="85000"/>
                  </a:schemeClr>
                </a:solidFill>
                <a:latin typeface="+mj-lt"/>
                <a:cs typeface="+mj-cs"/>
              </a:rPr>
              <a:t>.)</a:t>
            </a:r>
            <a:endParaRPr lang="en-US" sz="1400" b="1" dirty="0">
              <a:solidFill>
                <a:schemeClr val="accent3">
                  <a:lumMod val="85000"/>
                </a:schemeClr>
              </a:solidFill>
              <a:latin typeface="+mj-lt"/>
              <a:cs typeface="+mj-cs"/>
            </a:endParaRPr>
          </a:p>
          <a:p>
            <a:pPr>
              <a:defRPr/>
            </a:pPr>
            <a:endParaRPr lang="en-US" sz="1400" b="1" dirty="0">
              <a:solidFill>
                <a:schemeClr val="accent3">
                  <a:lumMod val="85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19487" name="Oval 27"/>
          <p:cNvSpPr>
            <a:spLocks noChangeArrowheads="1"/>
          </p:cNvSpPr>
          <p:nvPr/>
        </p:nvSpPr>
        <p:spPr bwMode="auto">
          <a:xfrm>
            <a:off x="6048375" y="4902200"/>
            <a:ext cx="504825" cy="503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0000"/>
                </a:solidFill>
                <a:cs typeface="Angsana New" pitchFamily="18" charset="-34"/>
              </a:rPr>
              <a:t>1</a:t>
            </a:r>
            <a:endParaRPr lang="th-TH" sz="3200" b="1">
              <a:solidFill>
                <a:srgbClr val="000000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38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3" grpId="0"/>
      <p:bldP spid="19470" grpId="0"/>
      <p:bldP spid="19478" grpId="0" animBg="1"/>
      <p:bldP spid="19479" grpId="0"/>
      <p:bldP spid="19480" grpId="0" animBg="1"/>
      <p:bldP spid="26" grpId="0"/>
      <p:bldP spid="19482" grpId="0" animBg="1"/>
      <p:bldP spid="19484" grpId="0"/>
      <p:bldP spid="19485" grpId="0" animBg="1"/>
      <p:bldP spid="194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th-TH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สารสนเทศ </a:t>
            </a:r>
            <a:r>
              <a:rPr lang="th-TH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จุดเสี่ยง ข้อมูลระบาดวิทยา ข้อมูล 3 ฐาน ฯ</a:t>
            </a:r>
            <a:endParaRPr lang="en-US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18"/>
          <p:cNvSpPr>
            <a:spLocks noGrp="1"/>
          </p:cNvSpPr>
          <p:nvPr>
            <p:ph sz="quarter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ข้อมูลจุดเสี่ยงที่มีการเสียชีวิต</a:t>
            </a:r>
          </a:p>
          <a:p>
            <a:pPr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19259" y="4114820"/>
            <a:ext cx="2546458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447800" y="4114800"/>
            <a:ext cx="3200400" cy="954107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ข้อมูลจากระบบเฝ้าระวัง 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สธ.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8714" y="2017713"/>
            <a:ext cx="3522747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5105400" y="1981200"/>
            <a:ext cx="3810000" cy="954107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http://www.thairsc.com/th-version/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114800"/>
            <a:ext cx="2770268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5181600" y="4038600"/>
            <a:ext cx="3581400" cy="954107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http://www.DS4K.org/rsis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bcdn-sphotos-e-a.akamaihd.net/hphotos-ak-xap1/v/t1.0-9/157021_10200836018727237_1656443939_n.jpg?oh=5a53059eeac229a3a42446f3fe611dab&amp;oe=56066239&amp;__gda__=1442505825_6b2b751c8e60737744e97934b1da5d19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24700" y="4811578"/>
            <a:ext cx="2019300" cy="20193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381000"/>
            <a:ext cx="8763000" cy="5973763"/>
          </a:xfrm>
          <a:solidFill>
            <a:schemeClr val="accent1">
              <a:alpha val="1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สามทุ่มสิบห้าคืนนี้ สาวน้อยงดงามจากไปพร้อมกับทิ้งหลุมลึกในหัวใจพ่อ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th-TH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มอล</a:t>
            </a:r>
            <a:r>
              <a:rPr lang="th-TH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ลี่ แอน พ่อจะไม่ลืมลูกชั่วชีวิต ลูกคือรากฐานชีวิตและความรักตลอดหลายปีที่ผ่านมา ไร้คำพูดใดที่จะบรรยายถึงความสูญเสียสิ่งล้ำค่าที่สุดในชีวิตพ่อ 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พ่อสะดุดการบันทึกนี้จากก้อนสะอื้นและส่วนของชีวิตที่สูญหาย ชีวิตพ่อจะไม่มีวันเหมือนเดิมอีกต่อไป พ่อสูญความมั่นใจที่จะมีชีวิตอยู่โดยปราศจากลูก หลับให้สบายเถิดนางฟ้าดวงน้อยของพ่อ ลูกจะไม่มีวันจางจากความคิดถึงของพ่อ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th-TH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หลับให้เป็นสุข </a:t>
            </a:r>
            <a:r>
              <a:rPr lang="th-TH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มอล</a:t>
            </a:r>
            <a:r>
              <a:rPr lang="th-TH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ลี่ แอน จากพ่อ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009650" y="1660049"/>
            <a:ext cx="7124700" cy="416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ส่วนร่วม </a:t>
            </a:r>
            <a:r>
              <a:rPr lang="th-TH" sz="4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สห</a:t>
            </a:r>
            <a:r>
              <a:rPr lang="th-TH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สาขา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02" name="Picture 2" descr="http://sphotos-d.ak.fbcdn.net/hphotos-ak-ash4/391810_262502987147241_2128553867_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762000" y="4572000"/>
            <a:ext cx="1981200" cy="198120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502400" y="2928938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 descr="http://www.rd1677.com/backoffice/PicUpdate/88000.jpg">
            <a:hlinkClick r:id="rId6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1714500"/>
            <a:ext cx="1524000" cy="1011238"/>
          </a:xfrm>
          <a:prstGeom prst="rect">
            <a:avLst/>
          </a:prstGeom>
          <a:noFill/>
        </p:spPr>
      </p:pic>
      <p:pic>
        <p:nvPicPr>
          <p:cNvPr id="27655" name="Picture 7" descr="http://www.disaster.go.th/dpm/images/stories/users/110328_1567964970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74" y="4714884"/>
            <a:ext cx="2428892" cy="1821669"/>
          </a:xfrm>
          <a:prstGeom prst="rect">
            <a:avLst/>
          </a:prstGeom>
          <a:noFill/>
        </p:spPr>
      </p:pic>
      <p:pic>
        <p:nvPicPr>
          <p:cNvPr id="27657" name="Picture 9" descr="http://news.nipa.co.th/image/manager/img500/171552_552000003116601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00694" y="5000636"/>
            <a:ext cx="3234709" cy="1538284"/>
          </a:xfrm>
          <a:prstGeom prst="rect">
            <a:avLst/>
          </a:prstGeom>
          <a:noFill/>
        </p:spPr>
      </p:pic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206" y="1714488"/>
            <a:ext cx="1357322" cy="10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066800" y="3886200"/>
            <a:ext cx="74676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ร่วมสร้างความเมตตาต่อชีวิตเพื่อนมนุษย์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2590800"/>
            <a:ext cx="22860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ศรัทธาร่วม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419100" y="1600200"/>
            <a:ext cx="8153400" cy="1203325"/>
          </a:xfrm>
        </p:spPr>
        <p:txBody>
          <a:bodyPr>
            <a:normAutofit/>
          </a:bodyPr>
          <a:lstStyle/>
          <a:p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ทางการ/กิน</a:t>
            </a:r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ข้าวเล่า</a:t>
            </a:r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เรื่อง</a:t>
            </a:r>
            <a:r>
              <a:rPr lang="th-TH" alt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alt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th-TH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530" name="ชื่อเรื่อง 1"/>
          <p:cNvSpPr>
            <a:spLocks noGrp="1"/>
          </p:cNvSpPr>
          <p:nvPr>
            <p:ph type="title"/>
          </p:nvPr>
        </p:nvSpPr>
        <p:spPr>
          <a:xfrm>
            <a:off x="454819" y="467519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h-TH" sz="3200" b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อปริ</a:t>
            </a:r>
            <a:r>
              <a:rPr lang="th-TH" sz="3200" b="1" dirty="0" err="1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หานิย</a:t>
            </a:r>
            <a:r>
              <a:rPr lang="th-TH" sz="3200" b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ธรรม </a:t>
            </a:r>
            <a:r>
              <a:rPr lang="th-TH" sz="32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7 พร้อมเพรียงกันประชุม ทำกิจที่พึงกระทำ</a:t>
            </a:r>
            <a:endParaRPr lang="th-TH" altLang="en-US" sz="3200" b="1" dirty="0" smtClean="0">
              <a:solidFill>
                <a:srgbClr val="80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5846" name="ตัวยึดเนื้อหา 7" descr="02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263140"/>
            <a:ext cx="3200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97939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C:\Documents and Settings\Administrator\Desktop\ออร์\New Folder\DSC032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5864" y="5128419"/>
            <a:ext cx="1857375" cy="1503362"/>
          </a:xfrm>
          <a:prstGeom prst="rect">
            <a:avLst/>
          </a:prstGeom>
          <a:solidFill>
            <a:srgbClr val="FF00FF"/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Picture 7" descr="20140413_09130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3440" y="5155089"/>
            <a:ext cx="1905000" cy="1428750"/>
          </a:xfrm>
          <a:prstGeom prst="rect">
            <a:avLst/>
          </a:prstGeom>
          <a:solidFill>
            <a:srgbClr val="FF00FF"/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1" name="รูปภาพ 6" descr="ร้านกล้วยหอม 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1364" y="215836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DSC086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128419"/>
            <a:ext cx="1924161" cy="14439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818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ชักชวนเชื่อมผู้คนให้มาร่วมศรัทธาการทำความดีด้วยกัน</a:t>
            </a:r>
            <a:endParaRPr lang="th-TH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871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bcdn-sphotos-e-a.akamaihd.net/hphotos-ak-xap1/v/t1.0-9/157021_10200836018727237_1656443939_n.jpg?oh=5a53059eeac229a3a42446f3fe611dab&amp;oe=56066239&amp;__gda__=1442505825_6b2b751c8e60737744e97934b1da5d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724819"/>
            <a:ext cx="4038600" cy="4038600"/>
          </a:xfrm>
          <a:prstGeom prst="rect">
            <a:avLst/>
          </a:prstGeom>
          <a:noFill/>
        </p:spPr>
      </p:pic>
      <p:pic>
        <p:nvPicPr>
          <p:cNvPr id="24580" name="Picture 4" descr="http://static.thaivisa.com/forum/uploads/monthly_12_2014/post-53467-0-17129900-14184358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9745" y="1481138"/>
            <a:ext cx="3395510" cy="452596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Molly Anne Baily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18" name="Picture 2" descr="http://www.thephuketnews.com/photo/listing/2015/1449811227_1-o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600200"/>
            <a:ext cx="7753282" cy="4219576"/>
          </a:xfrm>
          <a:prstGeom prst="rect">
            <a:avLst/>
          </a:prstGeom>
          <a:noFill/>
        </p:spPr>
      </p:pic>
      <p:pic>
        <p:nvPicPr>
          <p:cNvPr id="9" name="Picture 4" descr="http://www.thephuketnews.com/photo/listing/2015/1449809762_3985-or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524000"/>
            <a:ext cx="8158860" cy="4597204"/>
          </a:xfrm>
          <a:prstGeom prst="rect">
            <a:avLst/>
          </a:prstGeom>
          <a:noFill/>
        </p:spPr>
      </p:pic>
      <p:pic>
        <p:nvPicPr>
          <p:cNvPr id="6" name="Picture 2" descr="https://fbcdn-sphotos-g-a.akamaihd.net/hphotos-ak-xpa1/v/t1.0-9/10850204_509034729238233_416803198422301308_n.jpg?oh=b19ed90620d8f03ba21c5f7e0d9d43ed&amp;oe=55CE1DCE&amp;__gda__=1442608627_9b782dd17c86cd70f94b1276b47ced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228600"/>
            <a:ext cx="4108245" cy="63509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73222" y="2203726"/>
            <a:ext cx="44958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ทุกชีวิตมีเรื่องราว</a:t>
            </a:r>
            <a:endParaRPr lang="th-TH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 anchor="t">
            <a:noAutofit/>
          </a:bodyPr>
          <a:lstStyle/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เอาจุดเสี่ยงที่มีการเสียชีวิตมาคุยกัน</a:t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Death case conference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 anchor="ctr">
            <a:no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How can we prevent it not to happen again?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ถักทอเครือข่าย ช่วยกันทำงาน</a:t>
            </a:r>
            <a:endParaRPr lang="en-US" sz="40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752600"/>
            <a:ext cx="3109912" cy="2332434"/>
          </a:xfrm>
          <a:noFill/>
          <a:ln>
            <a:solidFill>
              <a:schemeClr val="tx1"/>
            </a:solidFill>
          </a:ln>
        </p:spPr>
      </p:pic>
      <p:pic>
        <p:nvPicPr>
          <p:cNvPr id="2355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1752600"/>
            <a:ext cx="3109912" cy="2332434"/>
          </a:xfrm>
          <a:noFill/>
          <a:ln>
            <a:solidFill>
              <a:schemeClr val="tx1"/>
            </a:solidFill>
          </a:ln>
        </p:spPr>
      </p:pic>
      <p:pic>
        <p:nvPicPr>
          <p:cNvPr id="23557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14400" y="4151313"/>
            <a:ext cx="3109912" cy="2332434"/>
          </a:xfrm>
          <a:noFill/>
          <a:ln>
            <a:solidFill>
              <a:schemeClr val="tx1"/>
            </a:solidFill>
          </a:ln>
        </p:spPr>
      </p:pic>
      <p:pic>
        <p:nvPicPr>
          <p:cNvPr id="23558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76800" y="4151313"/>
            <a:ext cx="3109912" cy="2332434"/>
          </a:xfrm>
          <a:noFill/>
          <a:ln>
            <a:solidFill>
              <a:schemeClr val="tx1"/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2895600"/>
            <a:ext cx="4276725" cy="2085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33600" y="2895600"/>
            <a:ext cx="51054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ใช้จุดคานงัดในพื้นที่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191000"/>
            <a:ext cx="59436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ลดการสูญเสียประมาณปีละ 50 ราย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82482" y="1481138"/>
            <a:ext cx="637903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พิสูจน์ทฤษฎีที่นักวิชาการคำนวณไว้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76400" y="2514600"/>
            <a:ext cx="3048000" cy="3505200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6"/>
          <p:cNvGraphicFramePr>
            <a:graphicFrameLocks/>
          </p:cNvGraphicFramePr>
          <p:nvPr/>
        </p:nvGraphicFramePr>
        <p:xfrm>
          <a:off x="0" y="920749"/>
          <a:ext cx="9144000" cy="593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1073472" y="1383837"/>
            <a:ext cx="7543800" cy="21336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98776" y="164638"/>
            <a:ext cx="2133600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เริ่มโครงการลดอุบัติเหตุ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5213176" y="571037"/>
            <a:ext cx="304800" cy="8128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65576" y="571038"/>
            <a:ext cx="182880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แก้ไขจุดเสี่ยง 14 จุด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27576" y="977438"/>
            <a:ext cx="18288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หมวกนิรภัย 100 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6660976" y="1383837"/>
            <a:ext cx="304800" cy="8128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5822776" y="977437"/>
            <a:ext cx="304800" cy="812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56376" y="1790237"/>
            <a:ext cx="106012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เมาไม่ขับ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Down Arrow 28"/>
          <p:cNvSpPr/>
          <p:nvPr/>
        </p:nvSpPr>
        <p:spPr>
          <a:xfrm>
            <a:off x="8236272" y="2193633"/>
            <a:ext cx="304800" cy="8128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162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เราขยับมา </a:t>
            </a:r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Behavior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4152900"/>
            <a:ext cx="509746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4953000" y="4267200"/>
            <a:ext cx="1447800" cy="2590800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295400" y="1752600"/>
          <a:ext cx="60198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เพิ่มการสวมหมวกนิรภัย จะช่วยลดการตายลงได้อีก</a:t>
            </a:r>
            <a:endParaRPr lang="th-TH" sz="32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5943600"/>
            <a:ext cx="4408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อัตราการสวมหมวกนิรภัย จ.ภูเก็ต มี.ค.53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ชีวิตไม่ใช่จำนวนนับ แต่มีโศกนาถกรรมอยู่ข้างหลัง</a:t>
            </a:r>
            <a:endParaRPr lang="th-TH" sz="4400" b="1" u="none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48795"/>
            <a:ext cx="38957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68704"/>
            <a:ext cx="5376177" cy="308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7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67" y="1648794"/>
            <a:ext cx="4010366" cy="252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7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71010"/>
            <a:ext cx="3724327" cy="268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64403"/>
            <a:ext cx="2857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48795"/>
            <a:ext cx="3393926" cy="285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5223708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50019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ลดการบาดเจ็บที่ศีรษะ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69%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ลดการเสียชีวิต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42%.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เรารู้ว่าหมวกนิรภัยป้องกันชีวิต </a:t>
            </a:r>
            <a:r>
              <a:rPr lang="en-US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ochrane review</a:t>
            </a:r>
            <a:endParaRPr lang="th-TH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69720" y="554224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www.cochrane.org/CD004333/INJ_helmets-are-shown-to-reduce-motorcyclist-head-injury-and-death</a:t>
            </a:r>
            <a:r>
              <a:rPr lang="en-US" sz="1400" dirty="0" smtClean="0"/>
              <a:t> </a:t>
            </a:r>
            <a:endParaRPr lang="th-TH" sz="1400" dirty="0"/>
          </a:p>
        </p:txBody>
      </p:sp>
      <p:pic>
        <p:nvPicPr>
          <p:cNvPr id="305154" name="Picture 2" descr="http://images0.revzilla.com/product_images/0017/8319/AGV_K3_Helm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2143125" cy="2143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28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ตำรวจทำเรื่องนี้กับเราอย่างจริงจัง</a:t>
            </a:r>
            <a:b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676400"/>
            <a:ext cx="4832675" cy="34245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" name="รูปภาพ 10" descr="1435157222980.jpg"/>
          <p:cNvPicPr>
            <a:picLocks noChangeAspect="1"/>
          </p:cNvPicPr>
          <p:nvPr/>
        </p:nvPicPr>
        <p:blipFill>
          <a:blip r:embed="rId3" cstate="print"/>
          <a:srcRect t="9000" r="3999"/>
          <a:stretch>
            <a:fillRect/>
          </a:stretch>
        </p:blipFill>
        <p:spPr bwMode="auto">
          <a:xfrm>
            <a:off x="714373" y="4050830"/>
            <a:ext cx="2105027" cy="266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11" descr="143592249367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9" y="1143000"/>
            <a:ext cx="33575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4267200" y="54496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ปี 55-56 อันดับ 2 ของประเทศ ปี 57 อันดับ 1 ของประเทศ</a:t>
            </a:r>
            <a:endParaRPr lang="th-TH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เราเก็บข้อมูลหนุนเสริม ชื่นชมงานตำรวจ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10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7541" y="2372400"/>
            <a:ext cx="3657917" cy="27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10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38541" y="2372400"/>
            <a:ext cx="3657917" cy="27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เมาแล้วขับเป็นปัญหาของเมืองท่องเที่ยว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057400" y="6211669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การดื่มแอลกอฮอล์ในผู้เสียชีวิตจากอุบัติเหตุจราจรแยกรายอำเภอ มิ.ย.51-มิ.ย.54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0" y="3200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Window of opportunity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“ภาคีตำรวจอยากทำ 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Safer Roads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Foundation 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หนุนช่วย”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648200"/>
            <a:ext cx="26289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495800"/>
            <a:ext cx="2400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C:\Users\ASPIRE Z3761\Dropbox\สอจร\14561371958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133600"/>
            <a:ext cx="2438400" cy="1828800"/>
          </a:xfrm>
          <a:prstGeom prst="rect">
            <a:avLst/>
          </a:prstGeom>
          <a:noFill/>
        </p:spPr>
      </p:pic>
      <p:pic>
        <p:nvPicPr>
          <p:cNvPr id="8" name="Picture 5" descr="C:\Users\ASPIRE Z3761\Dropbox\สอจร\14561371982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1828800"/>
            <a:ext cx="2451346" cy="1836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หนุนเสริมข้อมูลผลลัพธ์ ให้กำลังใจตำรวจ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20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7541" y="2372400"/>
            <a:ext cx="3657917" cy="27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20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38541" y="2372400"/>
            <a:ext cx="3657917" cy="27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เราขยับมา </a:t>
            </a:r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Vehicle and new technology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4152900"/>
            <a:ext cx="509746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4038600" y="4267200"/>
            <a:ext cx="1447800" cy="2590800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7400" y="4267200"/>
            <a:ext cx="1066800" cy="2590800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ชื่อเรื่อง 1"/>
          <p:cNvSpPr>
            <a:spLocks noGrp="1"/>
          </p:cNvSpPr>
          <p:nvPr>
            <p:ph type="title"/>
          </p:nvPr>
        </p:nvSpPr>
        <p:spPr>
          <a:xfrm>
            <a:off x="580312" y="435569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h-TH" altLang="en-US" sz="3200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ความเร็วรถ</a:t>
            </a:r>
            <a:endParaRPr lang="th-TH" altLang="en-US" sz="2800" b="1" dirty="0" smtClean="0"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3493" name="Picture 7" descr="100_39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514600"/>
            <a:ext cx="22098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ตัวยึดเนื้อหา 9" descr="PB2402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2672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514600"/>
            <a:ext cx="54927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152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ข้อมูลปัญหารถบัสตกเขา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8226" name="Picture 2" descr="http://images.voicecdn.net/media/640/330/storage0/4237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24000"/>
            <a:ext cx="4038600" cy="2082403"/>
          </a:xfrm>
          <a:prstGeom prst="rect">
            <a:avLst/>
          </a:prstGeom>
          <a:noFill/>
        </p:spPr>
      </p:pic>
      <p:graphicFrame>
        <p:nvGraphicFramePr>
          <p:cNvPr id="10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648200" y="1143000"/>
          <a:ext cx="4038600" cy="2659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650"/>
                <a:gridCol w="1009650"/>
                <a:gridCol w="1009650"/>
                <a:gridCol w="1009650"/>
              </a:tblGrid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7456" marR="7456" marT="74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Number of incident</a:t>
                      </a:r>
                    </a:p>
                  </a:txBody>
                  <a:tcPr marL="7456" marR="7456" marT="74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Number of injury</a:t>
                      </a:r>
                    </a:p>
                  </a:txBody>
                  <a:tcPr marL="7456" marR="7456" marT="74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Death</a:t>
                      </a:r>
                    </a:p>
                  </a:txBody>
                  <a:tcPr marL="7456" marR="7456" marT="7456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2011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1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40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1</a:t>
                      </a:r>
                    </a:p>
                  </a:txBody>
                  <a:tcPr marL="7456" marR="7456" marT="7456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2012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1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35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0</a:t>
                      </a:r>
                    </a:p>
                  </a:txBody>
                  <a:tcPr marL="7456" marR="7456" marT="7456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2013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7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61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4</a:t>
                      </a:r>
                    </a:p>
                  </a:txBody>
                  <a:tcPr marL="7456" marR="7456" marT="7456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2014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2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32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2</a:t>
                      </a:r>
                    </a:p>
                  </a:txBody>
                  <a:tcPr marL="7456" marR="7456" marT="7456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2015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1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17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3</a:t>
                      </a:r>
                    </a:p>
                  </a:txBody>
                  <a:tcPr marL="7456" marR="7456" marT="7456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Total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12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185</a:t>
                      </a:r>
                    </a:p>
                  </a:txBody>
                  <a:tcPr marL="7456" marR="7456" marT="745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ahoma"/>
                        </a:rPr>
                        <a:t>10</a:t>
                      </a:r>
                    </a:p>
                  </a:txBody>
                  <a:tcPr marL="7456" marR="7456" marT="7456" marB="0"/>
                </a:tc>
              </a:tr>
            </a:tbl>
          </a:graphicData>
        </a:graphic>
      </p:graphicFrame>
      <p:pic>
        <p:nvPicPr>
          <p:cNvPr id="308228" name="Picture 4" descr="http://2.bp.blogspot.com/-2jAW76W85TA/Ucm-HykypVI/AAAAAAAA3_M/ZLifHMUvOZg/s1600/250656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0"/>
            <a:ext cx="4010025" cy="2686051"/>
          </a:xfrm>
          <a:prstGeom prst="rect">
            <a:avLst/>
          </a:prstGeom>
          <a:noFill/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724400" y="4038600"/>
            <a:ext cx="4038600" cy="2667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ปี 2554-2558 มีอุบัติเหตุรถบัสและรถบรรทุกเกิดบนเขา 12 ครั้ง มีผู้บาดเจ็บ 185 ราย เสียชีวิต 10 คน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รถบรรทุก 6 ล้อน้ำหนักเกิน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ร้อยละ 38.1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รถบรรทุก 10 ล้อ ร้อยละ 13.6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SRF </a:t>
            </a:r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สนับสนุนเครื่องชั่ง </a:t>
            </a:r>
            <a:r>
              <a:rPr lang="th-TH" b="1" dirty="0" err="1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นน</a:t>
            </a:r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.รถบรรทุก 1 เครื่อง </a:t>
            </a:r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speed gun 2 </a:t>
            </a:r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เครื่อง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9031" y="1981200"/>
            <a:ext cx="3010161" cy="22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0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1061" name="Picture 5" descr="http://www.saraviabravo.com/wp-content/uploads/2015/11/home-lasecam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057400"/>
            <a:ext cx="4038600" cy="1409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33800"/>
            <a:ext cx="38195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67356" y="1481138"/>
            <a:ext cx="44092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ปี 2015 รายงานอุบัติเหตุขององค์การอนามัยโลกเลื่อนไทยจากอันดับ 3 เป็นอันดับ 2 ของโลก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ปัญหาฝ่าไฟแดง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175" t="28350" r="8750" b="8651"/>
          <a:stretch>
            <a:fillRect/>
          </a:stretch>
        </p:blipFill>
        <p:spPr bwMode="auto">
          <a:xfrm>
            <a:off x="0" y="1124744"/>
            <a:ext cx="4176522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:\เครื่องออร์\Picture-2558\8 ต.ค. 2558-พบ ผวจ.จำเริญ\20151008_8194.jpg"/>
          <p:cNvPicPr>
            <a:picLocks noGrp="1" noChangeAspect="1" noChangeArrowheads="1"/>
          </p:cNvPicPr>
          <p:nvPr>
            <p:ph idx="10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9" y="1212841"/>
            <a:ext cx="2180943" cy="2184355"/>
          </a:xfrm>
          <a:prstGeom prst="rect">
            <a:avLst/>
          </a:prstGeom>
          <a:noFill/>
        </p:spPr>
      </p:pic>
      <p:pic>
        <p:nvPicPr>
          <p:cNvPr id="9" name="Picture 2" descr="H:\เครื่องออร์\Picture-2558\17 ส.ค. 2558-เตรียมแถลงข่าวดื่มแล้วขับ 1\20150817_134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20755"/>
            <a:ext cx="2088232" cy="1824203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15154" t="30050" r="48228" b="22700"/>
          <a:stretch>
            <a:fillRect/>
          </a:stretch>
        </p:blipFill>
        <p:spPr bwMode="auto">
          <a:xfrm>
            <a:off x="1" y="3717032"/>
            <a:ext cx="2066137" cy="199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 l="55316" t="30050" r="6885" b="22700"/>
          <a:stretch>
            <a:fillRect/>
          </a:stretch>
        </p:blipFill>
        <p:spPr bwMode="auto">
          <a:xfrm>
            <a:off x="2072821" y="3717824"/>
            <a:ext cx="2132788" cy="199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3528" y="5733257"/>
            <a:ext cx="352839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1400" b="1" dirty="0" smtClean="0"/>
              <a:t>ข้อมูลจาก </a:t>
            </a:r>
            <a:r>
              <a:rPr lang="en-US" sz="1400" b="1" dirty="0" err="1" smtClean="0"/>
              <a:t>ThaiRSC</a:t>
            </a:r>
            <a:r>
              <a:rPr lang="en-US" sz="1400" b="1" dirty="0" smtClean="0"/>
              <a:t> </a:t>
            </a:r>
            <a:r>
              <a:rPr lang="th-TH" sz="1400" b="1" dirty="0" smtClean="0"/>
              <a:t>บ.กลางคุ้มครองผู้ประสบภัยจากรถฯ</a:t>
            </a:r>
            <a:endParaRPr lang="en-US" sz="1400" b="1" dirty="0"/>
          </a:p>
        </p:txBody>
      </p:sp>
      <p:pic>
        <p:nvPicPr>
          <p:cNvPr id="18" name="Picture 2" descr="H:\เครื่องออร์\Picture-2558\25 ส.ค. 2558-เตรียมแถลงข่าวดื่มแล้วขับ 2\20150825_1335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9" y="3429000"/>
            <a:ext cx="2160239" cy="1716189"/>
          </a:xfrm>
          <a:prstGeom prst="rect">
            <a:avLst/>
          </a:prstGeom>
          <a:noFill/>
        </p:spPr>
      </p:pic>
      <p:pic>
        <p:nvPicPr>
          <p:cNvPr id="19" name="Picture 2" descr="G:\เครื่องออร์\Picture-2558\23 ก.ย. 2558 สรุปจุดเสี่ยง\827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9" y="3069507"/>
            <a:ext cx="2088232" cy="208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940152" y="5157192"/>
            <a:ext cx="165618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/>
              <a:t>ประชุมเครือข่าย</a:t>
            </a:r>
            <a:endParaRPr lang="en-US" sz="1600" b="1" dirty="0"/>
          </a:p>
        </p:txBody>
      </p:sp>
    </p:spTree>
    <p:extLst>
      <p:ext uri="{BB962C8B-B14F-4D97-AF65-F5344CB8AC3E}">
        <p14:creationId xmlns="" xmlns:p14="http://schemas.microsoft.com/office/powerpoint/2010/main" val="42386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C:\Documents and Settings\Administrator\My Documents\DJI00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91100" y="1479171"/>
            <a:ext cx="4038600" cy="2269869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ความร่วมมือร่วมใจจากทุกภาคส่วน</a:t>
            </a:r>
            <a:endParaRPr lang="th-TH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7348" name="Picture 2" descr="G:\พี่แทน\LINE\20151209_121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3999"/>
            <a:ext cx="3198440" cy="205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 descr="G:\Picture-2558\ผวจ.เลือกแบบวงเวียน\470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49040"/>
            <a:ext cx="3352924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Users\Administrator\Downloads\744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24312"/>
            <a:ext cx="2590800" cy="2590800"/>
          </a:xfrm>
          <a:prstGeom prst="rect">
            <a:avLst/>
          </a:prstGeom>
          <a:noFill/>
        </p:spPr>
      </p:pic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1447800"/>
            <a:ext cx="39528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3342470"/>
            <a:ext cx="4343400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หลังก่อสร้าง ตั้งแต่ต้นปี มีบาดเจ็บเล็กน้อย 1 ราย</a:t>
            </a:r>
            <a:endParaRPr lang="th-TH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218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ปัญหาฝ่าไฟแดง</a:t>
            </a:r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2044"/>
            <a:ext cx="4038600" cy="40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91904962"/>
              </p:ext>
            </p:extLst>
          </p:nvPr>
        </p:nvGraphicFramePr>
        <p:xfrm>
          <a:off x="4542863" y="762000"/>
          <a:ext cx="4191002" cy="3589280"/>
        </p:xfrm>
        <a:graphic>
          <a:graphicData uri="http://schemas.openxmlformats.org/drawingml/2006/table">
            <a:tbl>
              <a:tblPr/>
              <a:tblGrid>
                <a:gridCol w="1054126"/>
                <a:gridCol w="637576"/>
                <a:gridCol w="416550"/>
                <a:gridCol w="416550"/>
                <a:gridCol w="416550"/>
                <a:gridCol w="416550"/>
                <a:gridCol w="416550"/>
                <a:gridCol w="416550"/>
              </a:tblGrid>
              <a:tr h="637248">
                <a:tc gridSpan="8"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สถิติการเกิดอุบัติเหตุ 6 จุดเสี่ยง มกราคม - ธันวาคม 2558</a:t>
                      </a:r>
                    </a:p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baseline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baseline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baseline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baseline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baseline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baseline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baseline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49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จุดเสี่ยง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จำนวนรับแจ้ง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เสียชีวิต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บาดเจ็บสาหัส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บาดเจ็บเล็กน้อย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ชาย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หญิง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ชาย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หญิง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ชาย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หญิง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20497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แยกเจ้าฟ้าตะวันตก-ถนนขวาง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6212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แยกเขาล้าน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20497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แยกออมสิน(ถนนพระบารมี)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6212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แยกดาวรุ่ง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478873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แยกกมลา(กมลา/ป่าตอง-ถนนริมหาด)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6212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แยกใสยวน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3244" marR="3244" marT="32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 descr="https://encrypted-tbn2.gstatic.com/images?q=tbn:ANd9GcS--Ykf7eRZecc6V_vQLWYp0j3NCN9nf0wGxbE9IwaK0-8_CnH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419600"/>
            <a:ext cx="3980328" cy="228599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876800" y="5562599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ปีนี้จะติดตั้งกล้องฝ่าไฟแดง 6 จุด</a:t>
            </a:r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53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627" t="34652" r="34440" b="22960"/>
          <a:stretch>
            <a:fillRect/>
          </a:stretch>
        </p:blipFill>
        <p:spPr bwMode="auto">
          <a:xfrm>
            <a:off x="3923928" y="2084851"/>
            <a:ext cx="331236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660" t="32286" r="18694" b="24510"/>
          <a:stretch>
            <a:fillRect/>
          </a:stretch>
        </p:blipFill>
        <p:spPr bwMode="auto">
          <a:xfrm>
            <a:off x="4644009" y="68627"/>
            <a:ext cx="408783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4507" t="24581" r="19357" b="15772"/>
          <a:stretch>
            <a:fillRect/>
          </a:stretch>
        </p:blipFill>
        <p:spPr bwMode="auto">
          <a:xfrm>
            <a:off x="4572000" y="4005064"/>
            <a:ext cx="4248472" cy="249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4689" t="35117" r="12082" b="19539"/>
          <a:stretch>
            <a:fillRect/>
          </a:stretch>
        </p:blipFill>
        <p:spPr bwMode="auto">
          <a:xfrm>
            <a:off x="35496" y="68626"/>
            <a:ext cx="4464496" cy="18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5282" t="31045" r="22880" b="25758"/>
          <a:stretch>
            <a:fillRect/>
          </a:stretch>
        </p:blipFill>
        <p:spPr bwMode="auto">
          <a:xfrm>
            <a:off x="35796" y="2075903"/>
            <a:ext cx="3851920" cy="173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 l="5017" t="25585" r="17718" b="13762"/>
          <a:stretch>
            <a:fillRect/>
          </a:stretch>
        </p:blipFill>
        <p:spPr bwMode="auto">
          <a:xfrm>
            <a:off x="0" y="4005064"/>
            <a:ext cx="440307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 cstate="print"/>
          <a:srcRect l="5370" t="26252" r="59066" b="30791"/>
          <a:stretch>
            <a:fillRect/>
          </a:stretch>
        </p:blipFill>
        <p:spPr bwMode="auto">
          <a:xfrm>
            <a:off x="7236296" y="1412776"/>
            <a:ext cx="19077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l="41459" t="26252" r="28852" b="42723"/>
          <a:stretch>
            <a:fillRect/>
          </a:stretch>
        </p:blipFill>
        <p:spPr bwMode="auto">
          <a:xfrm>
            <a:off x="7452320" y="2756925"/>
            <a:ext cx="1592560" cy="124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71600" y="2753896"/>
            <a:ext cx="64770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15 จุดเสี่ยงที่เพิ่งได้รับการแก้ไข</a:t>
            </a:r>
            <a:endParaRPr lang="th-TH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13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เรายังเต็มไปด้วยจุดเสี่ยงทุกจังหวัด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/>
          <a:srcRect l="19783" r="2676"/>
          <a:stretch>
            <a:fillRect/>
          </a:stretch>
        </p:blipFill>
        <p:spPr bwMode="auto">
          <a:xfrm>
            <a:off x="-28575" y="0"/>
            <a:ext cx="3097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3"/>
          <a:srcRect l="15129" r="15237"/>
          <a:stretch>
            <a:fillRect/>
          </a:stretch>
        </p:blipFill>
        <p:spPr bwMode="auto">
          <a:xfrm>
            <a:off x="2873375" y="0"/>
            <a:ext cx="3273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/>
          </p:cNvPicPr>
          <p:nvPr/>
        </p:nvPicPr>
        <p:blipFill>
          <a:blip r:embed="rId4" cstate="print"/>
          <a:srcRect l="18340" r="7561"/>
          <a:stretch>
            <a:fillRect/>
          </a:stretch>
        </p:blipFill>
        <p:spPr bwMode="auto">
          <a:xfrm>
            <a:off x="5748338" y="0"/>
            <a:ext cx="3438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/>
          <p:cNvPicPr>
            <a:picLocks noChangeAspect="1"/>
          </p:cNvPicPr>
          <p:nvPr/>
        </p:nvPicPr>
        <p:blipFill>
          <a:blip r:embed="rId5"/>
          <a:srcRect l="57510" t="14896" r="37651" b="9618"/>
          <a:stretch>
            <a:fillRect/>
          </a:stretch>
        </p:blipFill>
        <p:spPr bwMode="auto">
          <a:xfrm>
            <a:off x="8026400" y="2703513"/>
            <a:ext cx="493713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/>
          <p:cNvPicPr>
            <a:picLocks noChangeAspect="1"/>
          </p:cNvPicPr>
          <p:nvPr/>
        </p:nvPicPr>
        <p:blipFill>
          <a:blip r:embed="rId5"/>
          <a:srcRect l="40453" t="14896" r="54710" b="9618"/>
          <a:stretch>
            <a:fillRect/>
          </a:stretch>
        </p:blipFill>
        <p:spPr bwMode="auto">
          <a:xfrm>
            <a:off x="5399088" y="2703513"/>
            <a:ext cx="49371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2"/>
          <p:cNvPicPr>
            <a:picLocks noChangeAspect="1"/>
          </p:cNvPicPr>
          <p:nvPr/>
        </p:nvPicPr>
        <p:blipFill>
          <a:blip r:embed="rId5"/>
          <a:srcRect l="23514" t="14896" r="71791" b="9618"/>
          <a:stretch>
            <a:fillRect/>
          </a:stretch>
        </p:blipFill>
        <p:spPr bwMode="auto">
          <a:xfrm>
            <a:off x="2424113" y="2703513"/>
            <a:ext cx="4794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7375" y="31750"/>
            <a:ext cx="47148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4419600" y="501650"/>
            <a:ext cx="4692650" cy="4159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100">
                <a:latin typeface="DB Adman X Light" charset="-34"/>
                <a:cs typeface="DB Adman X Light" charset="-34"/>
              </a:rPr>
              <a:t>ระดับความเสี่ยงในภาพรวม จ</a:t>
            </a:r>
            <a:r>
              <a:rPr lang="en-US" sz="2100">
                <a:latin typeface="DB Adman X Light" charset="-34"/>
                <a:cs typeface="DB Adman X Light" charset="-34"/>
              </a:rPr>
              <a:t>. </a:t>
            </a:r>
            <a:r>
              <a:rPr lang="th-TH" sz="2100">
                <a:latin typeface="DB Adman X Light" charset="-34"/>
                <a:cs typeface="DB Adman X Light" charset="-34"/>
              </a:rPr>
              <a:t>ภูเก็ต แยกตามกลุ่มผู้ใช้ทาง </a:t>
            </a:r>
            <a:endParaRPr lang="en-US" sz="2100">
              <a:latin typeface="DB Adman X Light" charset="-34"/>
              <a:cs typeface="DB Adman X Light" charset="-34"/>
            </a:endParaRPr>
          </a:p>
        </p:txBody>
      </p:sp>
      <p:pic>
        <p:nvPicPr>
          <p:cNvPr id="19469" name="Picture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1125" y="6210300"/>
            <a:ext cx="11985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5624513" y="6145213"/>
            <a:ext cx="106045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96288" y="5730875"/>
            <a:ext cx="6111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136775" y="2659063"/>
            <a:ext cx="357188" cy="4100512"/>
            <a:chOff x="2136286" y="2658708"/>
            <a:chExt cx="357790" cy="4101192"/>
          </a:xfrm>
        </p:grpSpPr>
        <p:sp>
          <p:nvSpPr>
            <p:cNvPr id="19487" name="TextBox 8"/>
            <p:cNvSpPr txBox="1">
              <a:spLocks noChangeArrowheads="1"/>
            </p:cNvSpPr>
            <p:nvPr/>
          </p:nvSpPr>
          <p:spPr bwMode="auto">
            <a:xfrm>
              <a:off x="2189077" y="5759619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20</a:t>
              </a:r>
            </a:p>
          </p:txBody>
        </p:sp>
        <p:sp>
          <p:nvSpPr>
            <p:cNvPr id="19488" name="TextBox 17"/>
            <p:cNvSpPr txBox="1">
              <a:spLocks noChangeArrowheads="1"/>
            </p:cNvSpPr>
            <p:nvPr/>
          </p:nvSpPr>
          <p:spPr bwMode="auto">
            <a:xfrm>
              <a:off x="2189077" y="4973927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40</a:t>
              </a:r>
            </a:p>
          </p:txBody>
        </p:sp>
        <p:sp>
          <p:nvSpPr>
            <p:cNvPr id="19489" name="TextBox 18"/>
            <p:cNvSpPr txBox="1">
              <a:spLocks noChangeArrowheads="1"/>
            </p:cNvSpPr>
            <p:nvPr/>
          </p:nvSpPr>
          <p:spPr bwMode="auto">
            <a:xfrm>
              <a:off x="2189077" y="4201659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60</a:t>
              </a:r>
            </a:p>
          </p:txBody>
        </p:sp>
        <p:sp>
          <p:nvSpPr>
            <p:cNvPr id="19490" name="TextBox 19"/>
            <p:cNvSpPr txBox="1">
              <a:spLocks noChangeArrowheads="1"/>
            </p:cNvSpPr>
            <p:nvPr/>
          </p:nvSpPr>
          <p:spPr bwMode="auto">
            <a:xfrm>
              <a:off x="2189077" y="3430976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80</a:t>
              </a:r>
            </a:p>
          </p:txBody>
        </p:sp>
        <p:sp>
          <p:nvSpPr>
            <p:cNvPr id="19491" name="TextBox 20"/>
            <p:cNvSpPr txBox="1">
              <a:spLocks noChangeArrowheads="1"/>
            </p:cNvSpPr>
            <p:nvPr/>
          </p:nvSpPr>
          <p:spPr bwMode="auto">
            <a:xfrm>
              <a:off x="2136286" y="2658708"/>
              <a:ext cx="35779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100</a:t>
              </a:r>
            </a:p>
          </p:txBody>
        </p:sp>
        <p:sp>
          <p:nvSpPr>
            <p:cNvPr id="19492" name="TextBox 21"/>
            <p:cNvSpPr txBox="1">
              <a:spLocks noChangeArrowheads="1"/>
            </p:cNvSpPr>
            <p:nvPr/>
          </p:nvSpPr>
          <p:spPr bwMode="auto">
            <a:xfrm>
              <a:off x="2248283" y="6482901"/>
              <a:ext cx="2423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0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48588" y="2671763"/>
            <a:ext cx="357187" cy="4102100"/>
            <a:chOff x="2136286" y="2658708"/>
            <a:chExt cx="357790" cy="4101192"/>
          </a:xfrm>
        </p:grpSpPr>
        <p:sp>
          <p:nvSpPr>
            <p:cNvPr id="19481" name="TextBox 23"/>
            <p:cNvSpPr txBox="1">
              <a:spLocks noChangeArrowheads="1"/>
            </p:cNvSpPr>
            <p:nvPr/>
          </p:nvSpPr>
          <p:spPr bwMode="auto">
            <a:xfrm>
              <a:off x="2189077" y="5759619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20</a:t>
              </a:r>
            </a:p>
          </p:txBody>
        </p:sp>
        <p:sp>
          <p:nvSpPr>
            <p:cNvPr id="19482" name="TextBox 24"/>
            <p:cNvSpPr txBox="1">
              <a:spLocks noChangeArrowheads="1"/>
            </p:cNvSpPr>
            <p:nvPr/>
          </p:nvSpPr>
          <p:spPr bwMode="auto">
            <a:xfrm>
              <a:off x="2189077" y="4973927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40</a:t>
              </a:r>
            </a:p>
          </p:txBody>
        </p:sp>
        <p:sp>
          <p:nvSpPr>
            <p:cNvPr id="19483" name="TextBox 25"/>
            <p:cNvSpPr txBox="1">
              <a:spLocks noChangeArrowheads="1"/>
            </p:cNvSpPr>
            <p:nvPr/>
          </p:nvSpPr>
          <p:spPr bwMode="auto">
            <a:xfrm>
              <a:off x="2189077" y="4201659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60</a:t>
              </a:r>
            </a:p>
          </p:txBody>
        </p:sp>
        <p:sp>
          <p:nvSpPr>
            <p:cNvPr id="19484" name="TextBox 26"/>
            <p:cNvSpPr txBox="1">
              <a:spLocks noChangeArrowheads="1"/>
            </p:cNvSpPr>
            <p:nvPr/>
          </p:nvSpPr>
          <p:spPr bwMode="auto">
            <a:xfrm>
              <a:off x="2189077" y="3430976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80</a:t>
              </a:r>
            </a:p>
          </p:txBody>
        </p:sp>
        <p:sp>
          <p:nvSpPr>
            <p:cNvPr id="19485" name="TextBox 27"/>
            <p:cNvSpPr txBox="1">
              <a:spLocks noChangeArrowheads="1"/>
            </p:cNvSpPr>
            <p:nvPr/>
          </p:nvSpPr>
          <p:spPr bwMode="auto">
            <a:xfrm>
              <a:off x="2136286" y="2658708"/>
              <a:ext cx="35779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100</a:t>
              </a:r>
            </a:p>
          </p:txBody>
        </p:sp>
        <p:sp>
          <p:nvSpPr>
            <p:cNvPr id="19486" name="TextBox 28"/>
            <p:cNvSpPr txBox="1">
              <a:spLocks noChangeArrowheads="1"/>
            </p:cNvSpPr>
            <p:nvPr/>
          </p:nvSpPr>
          <p:spPr bwMode="auto">
            <a:xfrm>
              <a:off x="2248283" y="6482901"/>
              <a:ext cx="2423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0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130800" y="2663825"/>
            <a:ext cx="358775" cy="4102100"/>
            <a:chOff x="2136286" y="2658708"/>
            <a:chExt cx="357790" cy="4101192"/>
          </a:xfrm>
        </p:grpSpPr>
        <p:sp>
          <p:nvSpPr>
            <p:cNvPr id="19475" name="TextBox 30"/>
            <p:cNvSpPr txBox="1">
              <a:spLocks noChangeArrowheads="1"/>
            </p:cNvSpPr>
            <p:nvPr/>
          </p:nvSpPr>
          <p:spPr bwMode="auto">
            <a:xfrm>
              <a:off x="2189077" y="5759619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20</a:t>
              </a:r>
            </a:p>
          </p:txBody>
        </p:sp>
        <p:sp>
          <p:nvSpPr>
            <p:cNvPr id="19476" name="TextBox 31"/>
            <p:cNvSpPr txBox="1">
              <a:spLocks noChangeArrowheads="1"/>
            </p:cNvSpPr>
            <p:nvPr/>
          </p:nvSpPr>
          <p:spPr bwMode="auto">
            <a:xfrm>
              <a:off x="2189077" y="4973927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40</a:t>
              </a:r>
            </a:p>
          </p:txBody>
        </p:sp>
        <p:sp>
          <p:nvSpPr>
            <p:cNvPr id="19477" name="TextBox 32"/>
            <p:cNvSpPr txBox="1">
              <a:spLocks noChangeArrowheads="1"/>
            </p:cNvSpPr>
            <p:nvPr/>
          </p:nvSpPr>
          <p:spPr bwMode="auto">
            <a:xfrm>
              <a:off x="2189077" y="4201659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60</a:t>
              </a:r>
            </a:p>
          </p:txBody>
        </p:sp>
        <p:sp>
          <p:nvSpPr>
            <p:cNvPr id="19478" name="TextBox 33"/>
            <p:cNvSpPr txBox="1">
              <a:spLocks noChangeArrowheads="1"/>
            </p:cNvSpPr>
            <p:nvPr/>
          </p:nvSpPr>
          <p:spPr bwMode="auto">
            <a:xfrm>
              <a:off x="2189077" y="3430976"/>
              <a:ext cx="3000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80</a:t>
              </a:r>
            </a:p>
          </p:txBody>
        </p:sp>
        <p:sp>
          <p:nvSpPr>
            <p:cNvPr id="19479" name="TextBox 34"/>
            <p:cNvSpPr txBox="1">
              <a:spLocks noChangeArrowheads="1"/>
            </p:cNvSpPr>
            <p:nvPr/>
          </p:nvSpPr>
          <p:spPr bwMode="auto">
            <a:xfrm>
              <a:off x="2136286" y="2658708"/>
              <a:ext cx="35779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100</a:t>
              </a:r>
            </a:p>
          </p:txBody>
        </p:sp>
        <p:sp>
          <p:nvSpPr>
            <p:cNvPr id="19480" name="TextBox 35"/>
            <p:cNvSpPr txBox="1">
              <a:spLocks noChangeArrowheads="1"/>
            </p:cNvSpPr>
            <p:nvPr/>
          </p:nvSpPr>
          <p:spPr bwMode="auto">
            <a:xfrm>
              <a:off x="2248283" y="6482901"/>
              <a:ext cx="2423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DB Adman X Light" charset="-34"/>
                  <a:cs typeface="DB Adman X Light" charset="-34"/>
                </a:rPr>
                <a:t>0</a:t>
              </a:r>
            </a:p>
          </p:txBody>
        </p:sp>
      </p:grp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376238" y="6030912"/>
            <a:ext cx="2186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Vehicle Occupant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3582988" y="6030912"/>
            <a:ext cx="16017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Motorcyclist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7073900" y="5999162"/>
            <a:ext cx="14269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Pedestrian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533400"/>
            <a:ext cx="9144000" cy="3847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การประเมินความปลอดภัยของถนนตามมาตรฐานโลก</a:t>
            </a: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(IRAP)</a:t>
            </a:r>
            <a:r>
              <a:rPr lang="th-TH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ที่ภูเก็ต ม.ค. 2559</a:t>
            </a:r>
            <a:endPara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0600" y="1676400"/>
            <a:ext cx="69342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กว่าครึ่งหนึ่งของถนน มีความเสี่ยงเสี่ยงต่ำกว่ามาตรฐานโลก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1" name="Content Placeholder 6"/>
          <p:cNvGraphicFramePr>
            <a:graphicFrameLocks noGrp="1"/>
          </p:cNvGraphicFramePr>
          <p:nvPr>
            <p:ph idx="1"/>
          </p:nvPr>
        </p:nvGraphicFramePr>
        <p:xfrm>
          <a:off x="458788" y="1928813"/>
          <a:ext cx="8226425" cy="3630612"/>
        </p:xfrm>
        <a:graphic>
          <a:graphicData uri="http://schemas.openxmlformats.org/presentationml/2006/ole">
            <p:oleObj spid="_x0000_s304143" r:id="rId3" imgW="10095851" imgH="4456562" progId="Excel.Sheet.8">
              <p:embed/>
            </p:oleObj>
          </a:graphicData>
        </a:graphic>
      </p:graphicFrame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เรายังทำได้ไม่ดีพอ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5638800" y="5943600"/>
            <a:ext cx="32087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b="1" dirty="0">
                <a:latin typeface="Tahoma" pitchFamily="34" charset="0"/>
                <a:cs typeface="Tahoma" pitchFamily="34" charset="0"/>
              </a:rPr>
              <a:t>ที่มา 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: </a:t>
            </a:r>
            <a:r>
              <a:rPr lang="th-TH" b="1" dirty="0">
                <a:latin typeface="Tahoma" pitchFamily="34" charset="0"/>
                <a:cs typeface="Tahoma" pitchFamily="34" charset="0"/>
              </a:rPr>
              <a:t>สำนักงานสาธารณสุขจังหวัดภูเก็ต</a:t>
            </a:r>
          </a:p>
        </p:txBody>
      </p:sp>
      <p:sp>
        <p:nvSpPr>
          <p:cNvPr id="2" name="วงรี 1"/>
          <p:cNvSpPr/>
          <p:nvPr/>
        </p:nvSpPr>
        <p:spPr>
          <a:xfrm>
            <a:off x="8001000" y="2895600"/>
            <a:ext cx="846534" cy="1143000"/>
          </a:xfrm>
          <a:prstGeom prst="ellipse">
            <a:avLst/>
          </a:prstGeom>
          <a:noFill/>
          <a:ln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9903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มีปัญหา ใช้ปัญญาแก้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4130" name="Picture 2" descr="C:\Users\ASPIRE Z3761\Dropbox\สอจร\201605281852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96853"/>
            <a:ext cx="8229600" cy="4494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50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แก้พื้นที่ </a:t>
            </a:r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High Impact/do-ability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5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7541" y="2372400"/>
            <a:ext cx="3657917" cy="27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51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38541" y="2372400"/>
            <a:ext cx="3657917" cy="27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294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แชร์ข้อมูล ร่วมวางเป้าหมายใหญ่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6180" name="Picture 4" descr="C:\Users\ASPIRE Z3761\Dropbox\สอจร\2016052912004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9586" y="2017713"/>
            <a:ext cx="2641004" cy="1981200"/>
          </a:xfrm>
          <a:prstGeom prst="rect">
            <a:avLst/>
          </a:prstGeom>
          <a:noFill/>
        </p:spPr>
      </p:pic>
      <p:pic>
        <p:nvPicPr>
          <p:cNvPr id="306181" name="Picture 5" descr="C:\Users\ASPIRE Z3761\Dropbox\สอจร\20160526_145217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21" y="4151313"/>
            <a:ext cx="3522133" cy="1981200"/>
          </a:xfrm>
          <a:prstGeom prst="rect">
            <a:avLst/>
          </a:prstGeom>
          <a:noFill/>
        </p:spPr>
      </p:pic>
      <p:pic>
        <p:nvPicPr>
          <p:cNvPr id="16" name="Picture 2" descr="C:\Users\ASPIRE Z3761\Dropbox\สอจร\201605291159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9709" y="4151313"/>
            <a:ext cx="3520757" cy="1981200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2688" y="2045753"/>
            <a:ext cx="3810000" cy="19251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243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thaiemsinfo.com/autopagev4/spaw2/uploads/images/accident%20info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022162" y="1481138"/>
            <a:ext cx="5099675" cy="4525962"/>
          </a:xfrm>
          <a:prstGeom prst="rect">
            <a:avLst/>
          </a:prstGeom>
          <a:noFill/>
        </p:spPr>
      </p:pic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400" b="1" u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ประเทศไทยมีถนนที่อันตรายสูงสุดแห่งหนึ่งในโลก</a:t>
            </a:r>
            <a:endParaRPr lang="th-TH" b="1" u="none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41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r>
              <a:rPr lang="th-TH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 ก.ค. 59 ผู้ว่าประกาศนโยบาย </a:t>
            </a:r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sz="3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Phuket</a:t>
            </a:r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vision 50 in 2020”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66888" y="2017713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29915" y="2017713"/>
            <a:ext cx="264034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766888" y="4151313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289826" y="4151313"/>
            <a:ext cx="352052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ก.ค.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59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สโมสรโรตารี่ทั้งจังหวัดประกาศ สนับสนุนกิจกรรมการลดอุบัติเหตุ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57200" y="5410200"/>
            <a:ext cx="4040188" cy="762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Dr.Sa-nguan and Khun Rit (New elected chairman Tung-Ka Club)speech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" y="2133601"/>
            <a:ext cx="3808313" cy="214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5920" y="3013753"/>
            <a:ext cx="4039985" cy="227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4419600"/>
            <a:ext cx="3810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82482" y="1481138"/>
            <a:ext cx="637903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หากเพิ่งเริ่มต้น ชวนภาคีมาทำจุดเสี่ยงง่ายๆกันก่อน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6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เราก็เป็นผู้คนเล็กๆที่ทำได้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http://dawddle.com/wp-content/uploads/2014/07/DAL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5209" y="1481138"/>
            <a:ext cx="7193582" cy="4525962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876800" y="2057400"/>
            <a:ext cx="3429000" cy="3429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“If you think you are too small to make a difference, try sleeping with a mosquito.”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6178" name="Picture 2" descr="http://inspirably.com/uploads/user/6607-you-never-know-if-you-never-t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3743325" cy="3743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4722" name="Picture 2" descr="http://3.bp.blogspot.com/-T3VusXMq5rw/UgDpk_QW-VI/AAAAAAAAAIc/mFEipJXAL90/s1600/teresa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76400"/>
            <a:ext cx="6912768" cy="614197"/>
          </a:xfrm>
        </p:spPr>
        <p:txBody>
          <a:bodyPr>
            <a:noAutofit/>
          </a:bodyPr>
          <a:lstStyle/>
          <a:p>
            <a:pPr algn="ctr"/>
            <a:r>
              <a:rPr lang="th-TH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ขอบคุณครับ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3460" name="Picture 4" descr="https://encrypted-tbn3.gstatic.com/images?q=tbn:ANd9GcRqCsuVWwKLjanaY55_1ZXOF6R0ARshg9EByXl03Xoe6XxQDAxzZ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581400"/>
            <a:ext cx="1809750" cy="1504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58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th-TH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map of the countries with the most dangerous roads</a:t>
            </a:r>
            <a:r>
              <a:rPr lang="en-US" altLang="th-TH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th-TH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th-TH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By </a:t>
            </a:r>
            <a:r>
              <a:rPr lang="en-US" altLang="th-TH" sz="14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 tooltip="Visit Max Fisher’s website"/>
              </a:rPr>
              <a:t>Max Fisher</a:t>
            </a:r>
            <a:r>
              <a:rPr lang="en-US" altLang="th-TH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Published: June 7, 2013 at 9:42 am</a:t>
            </a:r>
            <a:endParaRPr lang="th-TH" altLang="th-TH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5060" name="Picture 1" descr="Click to enlarge. Data source: World Health Organiz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4800600" y="6324600"/>
            <a:ext cx="23927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 dirty="0">
                <a:latin typeface="Calibri" pitchFamily="34" charset="0"/>
                <a:cs typeface="Cordia New" pitchFamily="34" charset="-34"/>
              </a:rPr>
              <a:t>www.washingtonpost.com</a:t>
            </a:r>
            <a:endParaRPr lang="th-TH" altLang="th-TH" sz="1600" dirty="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2690336"/>
            <a:ext cx="670560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h-TH" alt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ความจริงอันเจ็บปวดจากอุบัติเหตุทางถนน</a:t>
            </a:r>
          </a:p>
          <a:p>
            <a:pPr>
              <a:buFont typeface="Arial" pitchFamily="34" charset="0"/>
              <a:buChar char="•"/>
            </a:pPr>
            <a:r>
              <a:rPr lang="th-TH" alt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 1 ชั่วโมง คนไทยตาย 3 คน</a:t>
            </a:r>
          </a:p>
          <a:p>
            <a:pPr>
              <a:buFont typeface="Arial" pitchFamily="34" charset="0"/>
              <a:buChar char="•"/>
            </a:pPr>
            <a:r>
              <a:rPr lang="th-TH" alt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 1 ชั่วโมงคนไทยบาดเจ็บสาหัส 200 ราย</a:t>
            </a:r>
          </a:p>
          <a:p>
            <a:pPr>
              <a:buFont typeface="Arial" pitchFamily="34" charset="0"/>
              <a:buChar char="•"/>
            </a:pPr>
            <a:r>
              <a:rPr lang="th-TH" alt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ทุกๆ 8 ชั่วโมงจะมีคนไทยพิการถาวร</a:t>
            </a:r>
            <a:r>
              <a:rPr lang="en-US" alt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1 </a:t>
            </a:r>
            <a:r>
              <a:rPr lang="th-TH" alt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คน</a:t>
            </a:r>
          </a:p>
        </p:txBody>
      </p:sp>
    </p:spTree>
    <p:extLst>
      <p:ext uri="{BB962C8B-B14F-4D97-AF65-F5344CB8AC3E}">
        <p14:creationId xmlns="" xmlns:p14="http://schemas.microsoft.com/office/powerpoint/2010/main" val="88619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เรารู้ว่าเรายังห่างไกล </a:t>
            </a:r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Decade of action</a:t>
            </a:r>
            <a:r>
              <a:rPr lang="th-TH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อีกมาก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1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42760"/>
            <a:ext cx="8229600" cy="280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Brasilia Declaration</a:t>
            </a:r>
            <a:endParaRPr lang="th-TH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Brasilia, 18 - 19 November 2015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Second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Global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High-level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Conference on Road Safety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Time for Results </a:t>
            </a:r>
            <a:endParaRPr lang="th-TH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0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746</TotalTime>
  <Words>1309</Words>
  <Application>Microsoft Office PowerPoint</Application>
  <PresentationFormat>นำเสนอทางหน้าจอ (4:3)</PresentationFormat>
  <Paragraphs>331</Paragraphs>
  <Slides>66</Slides>
  <Notes>2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66</vt:i4>
      </vt:variant>
    </vt:vector>
  </HeadingPairs>
  <TitlesOfParts>
    <vt:vector size="68" baseType="lpstr">
      <vt:lpstr>Concourse</vt:lpstr>
      <vt:lpstr>แผ่นงาน Microsoft Office Excel 97-2003</vt:lpstr>
      <vt:lpstr>บทเรียนความร่วมมือระดับจังหวัดและอำเภอ</vt:lpstr>
      <vt:lpstr>Molly Anne Baily</vt:lpstr>
      <vt:lpstr>ภาพนิ่ง 3</vt:lpstr>
      <vt:lpstr>ชีวิตไม่ใช่จำนวนนับ แต่มีโศกนาถกรรมอยู่ข้างหลัง</vt:lpstr>
      <vt:lpstr>ปี 2015 รายงานอุบัติเหตุขององค์การอนามัยโลกเลื่อนไทยจากอันดับ 3 เป็นอันดับ 2 ของโลก</vt:lpstr>
      <vt:lpstr>ประเทศไทยมีถนนที่อันตรายสูงสุดแห่งหนึ่งในโลก</vt:lpstr>
      <vt:lpstr>A map of the countries with the most dangerous roads By Max Fisher, Published: June 7, 2013 at 9:42 am</vt:lpstr>
      <vt:lpstr>เรารู้ว่าเรายังห่างไกล Decade of action อีกมาก</vt:lpstr>
      <vt:lpstr>Brasilia Declaration</vt:lpstr>
      <vt:lpstr>ทำไมเราจึงมาถึงจุดนี้ได้</vt:lpstr>
      <vt:lpstr>โครงสร้างการจัดการป้องกันอุบัติเหตุของประเทศ</vt:lpstr>
      <vt:lpstr>ภาพนิ่ง 12</vt:lpstr>
      <vt:lpstr>ภาพนิ่ง 13</vt:lpstr>
      <vt:lpstr>คนไทยสวมหมวกเพียง 50 , 20%</vt:lpstr>
      <vt:lpstr>60% ของคนเจ็บและตายเมา</vt:lpstr>
      <vt:lpstr>การแก้ปัญหากับแนวคิดสามเหลี่ยมเขยื้อนภูเขา</vt:lpstr>
      <vt:lpstr>เรารู้ว่าการจัดการจากส่วนกลางมีข้อจำกัด อำเภอ ชุมชน ท้องถิ่นคือคำตอบ</vt:lpstr>
      <vt:lpstr>เรารู้ว่าการแก้ไขปัจจัยเสี่ยงต่างๆได้ผลไม่เท่ากัน</vt:lpstr>
      <vt:lpstr>เราควรทำอย่างไรดี?</vt:lpstr>
      <vt:lpstr>ตั้งคำถามให้ชัด</vt:lpstr>
      <vt:lpstr>What do you believe</vt:lpstr>
      <vt:lpstr>ภาพนิ่ง 22</vt:lpstr>
      <vt:lpstr>คนเล็กๆผู้เปลี่ยนโลก</vt:lpstr>
      <vt:lpstr>คนเหล่านี้ล้วนมี ศรัทธาเป็นผู้นำทางในพละ 5 (ศรัทธา ปัญญา วิริยะ สมาธิ สติ)</vt:lpstr>
      <vt:lpstr>It is better to light a candle than curse the darkness.</vt:lpstr>
      <vt:lpstr>แลกเปลี่ยนประสพการณ์ลดอุบัติเหตุภูเก็ต</vt:lpstr>
      <vt:lpstr>ภาพนิ่ง 27</vt:lpstr>
      <vt:lpstr>เคลื่อนงานด้วย 5 ส. </vt:lpstr>
      <vt:lpstr>สารสนเทศ จุดเสี่ยง ข้อมูลระบาดวิทยา ข้อมูล 3 ฐาน ฯ</vt:lpstr>
      <vt:lpstr>ส่วนร่วม สหสาขา</vt:lpstr>
      <vt:lpstr>อปริหานิยธรรม 7 พร้อมเพรียงกันประชุม ทำกิจที่พึงกระทำ</vt:lpstr>
      <vt:lpstr>ชักชวนเชื่อมผู้คนให้มาร่วมศรัทธาการทำความดีด้วยกัน</vt:lpstr>
      <vt:lpstr>Molly Anne Baily</vt:lpstr>
      <vt:lpstr>เอาจุดเสี่ยงที่มีการเสียชีวิตมาคุยกัน Death case conference</vt:lpstr>
      <vt:lpstr>ถักทอเครือข่าย ช่วยกันทำงาน</vt:lpstr>
      <vt:lpstr>พิสูจน์ทฤษฎีที่นักวิชาการคำนวณไว้</vt:lpstr>
      <vt:lpstr>ภาพนิ่ง 37</vt:lpstr>
      <vt:lpstr>เราขยับมา Behavior</vt:lpstr>
      <vt:lpstr>เพิ่มการสวมหมวกนิรภัย จะช่วยลดการตายลงได้อีก</vt:lpstr>
      <vt:lpstr>เรารู้ว่าหมวกนิรภัยป้องกันชีวิต Cochrane review</vt:lpstr>
      <vt:lpstr>ตำรวจทำเรื่องนี้กับเราอย่างจริงจัง </vt:lpstr>
      <vt:lpstr>เราเก็บข้อมูลหนุนเสริม ชื่นชมงานตำรวจ</vt:lpstr>
      <vt:lpstr>เมาแล้วขับเป็นปัญหาของเมืองท่องเที่ยว</vt:lpstr>
      <vt:lpstr>Window of opportunity “ภาคีตำรวจอยากทำ  Safer Roads Foundation หนุนช่วย”</vt:lpstr>
      <vt:lpstr>หนุนเสริมข้อมูลผลลัพธ์ ให้กำลังใจตำรวจ</vt:lpstr>
      <vt:lpstr>เราขยับมา Vehicle and new technology</vt:lpstr>
      <vt:lpstr>ความเร็วรถ</vt:lpstr>
      <vt:lpstr>ข้อมูลปัญหารถบัสตกเขา</vt:lpstr>
      <vt:lpstr>SRF สนับสนุนเครื่องชั่ง นน.รถบรรทุก 1 เครื่อง speed gun 2 เครื่อง</vt:lpstr>
      <vt:lpstr>     ปัญหาฝ่าไฟแดง</vt:lpstr>
      <vt:lpstr>ความร่วมมือร่วมใจจากทุกภาคส่วน</vt:lpstr>
      <vt:lpstr>ปัญหาฝ่าไฟแดง</vt:lpstr>
      <vt:lpstr>ภาพนิ่ง 53</vt:lpstr>
      <vt:lpstr>เรายังเต็มไปด้วยจุดเสี่ยงทุกจังหวัด</vt:lpstr>
      <vt:lpstr>ภาพนิ่ง 55</vt:lpstr>
      <vt:lpstr>เรายังทำได้ไม่ดีพอ</vt:lpstr>
      <vt:lpstr>มีปัญหา ใช้ปัญญาแก้</vt:lpstr>
      <vt:lpstr>แก้พื้นที่ High Impact/do-ability</vt:lpstr>
      <vt:lpstr>แชร์ข้อมูล ร่วมวางเป้าหมายใหญ่</vt:lpstr>
      <vt:lpstr>7 ก.ค. 59 ผู้ว่าประกาศนโยบาย “Phuket vision 50 in 2020”</vt:lpstr>
      <vt:lpstr>ภาพนิ่ง 61</vt:lpstr>
      <vt:lpstr>หากเพิ่งเริ่มต้น ชวนภาคีมาทำจุดเสี่ยงง่ายๆกันก่อน</vt:lpstr>
      <vt:lpstr>เราก็เป็นผู้คนเล็กๆที่ทำได้</vt:lpstr>
      <vt:lpstr>ภาพนิ่ง 64</vt:lpstr>
      <vt:lpstr>ภาพนิ่ง 65</vt:lpstr>
      <vt:lpstr>ภาพนิ่ง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ASPIRE Z3761</dc:creator>
  <cp:lastModifiedBy>Leno</cp:lastModifiedBy>
  <cp:revision>73</cp:revision>
  <dcterms:created xsi:type="dcterms:W3CDTF">2016-05-24T02:20:28Z</dcterms:created>
  <dcterms:modified xsi:type="dcterms:W3CDTF">2016-07-13T05:49:26Z</dcterms:modified>
</cp:coreProperties>
</file>